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D15C9C-64B6-435C-907F-4040C611758B}" v="385" dt="2025-09-24T17:49:13.834"/>
    <p1510:client id="{19FF5709-E1F7-05A6-5DC9-5E1ED9E72CA6}" v="1230" dt="2025-09-24T11:53:45.838"/>
    <p1510:client id="{A82468C8-CE16-41F9-BFEC-7A346DE55540}" v="1" dt="2025-09-24T08:53:39.97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946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A6B727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A6B727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A6B727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A6B727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6B7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6B7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28600" y="248411"/>
            <a:ext cx="11725910" cy="6372225"/>
          </a:xfrm>
          <a:custGeom>
            <a:avLst/>
            <a:gdLst/>
            <a:ahLst/>
            <a:cxnLst/>
            <a:rect l="l" t="t" r="r" b="b"/>
            <a:pathLst>
              <a:path w="11725910" h="6372225">
                <a:moveTo>
                  <a:pt x="11725656" y="0"/>
                </a:moveTo>
                <a:lnTo>
                  <a:pt x="0" y="0"/>
                </a:lnTo>
                <a:lnTo>
                  <a:pt x="0" y="6371844"/>
                </a:lnTo>
                <a:lnTo>
                  <a:pt x="11725656" y="6371844"/>
                </a:lnTo>
                <a:lnTo>
                  <a:pt x="117256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0595" y="145487"/>
            <a:ext cx="11290808" cy="1388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A6B727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48638" y="1841119"/>
            <a:ext cx="9196705" cy="35610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youtu.be/xRXPOS8Ilrc?list=TLGGObZVS-5t9Q0wNzA2MjAyM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3172" y="252984"/>
            <a:ext cx="11725910" cy="6372225"/>
          </a:xfrm>
          <a:custGeom>
            <a:avLst/>
            <a:gdLst/>
            <a:ahLst/>
            <a:cxnLst/>
            <a:rect l="l" t="t" r="r" b="b"/>
            <a:pathLst>
              <a:path w="11725910" h="6372225">
                <a:moveTo>
                  <a:pt x="0" y="6371844"/>
                </a:moveTo>
                <a:lnTo>
                  <a:pt x="11725656" y="6371844"/>
                </a:lnTo>
                <a:lnTo>
                  <a:pt x="11725656" y="0"/>
                </a:lnTo>
                <a:lnTo>
                  <a:pt x="0" y="0"/>
                </a:lnTo>
                <a:lnTo>
                  <a:pt x="0" y="637184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986533" y="3739134"/>
            <a:ext cx="8229600" cy="0"/>
          </a:xfrm>
          <a:custGeom>
            <a:avLst/>
            <a:gdLst/>
            <a:ahLst/>
            <a:cxnLst/>
            <a:rect l="l" t="t" r="r" b="b"/>
            <a:pathLst>
              <a:path w="8229600">
                <a:moveTo>
                  <a:pt x="0" y="0"/>
                </a:moveTo>
                <a:lnTo>
                  <a:pt x="8229600" y="0"/>
                </a:lnTo>
              </a:path>
            </a:pathLst>
          </a:custGeom>
          <a:ln w="1066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24000" y="3962400"/>
            <a:ext cx="9342120" cy="2189895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692785" marR="692150" algn="ctr">
              <a:lnSpc>
                <a:spcPts val="5700"/>
              </a:lnSpc>
              <a:spcBef>
                <a:spcPts val="1140"/>
              </a:spcBef>
              <a:tabLst>
                <a:tab pos="7745730" algn="l"/>
              </a:tabLst>
            </a:pPr>
            <a:r>
              <a:rPr sz="5600" b="1" dirty="0">
                <a:solidFill>
                  <a:srgbClr val="FFFFFF"/>
                </a:solidFill>
                <a:latin typeface="Corbel"/>
                <a:cs typeface="Corbel"/>
              </a:rPr>
              <a:t>YEAR</a:t>
            </a:r>
            <a:r>
              <a:rPr sz="5600" b="1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5600" b="1" dirty="0">
                <a:solidFill>
                  <a:srgbClr val="FFFFFF"/>
                </a:solidFill>
                <a:latin typeface="Corbel"/>
                <a:cs typeface="Corbel"/>
              </a:rPr>
              <a:t>6</a:t>
            </a:r>
            <a:r>
              <a:rPr sz="5600" b="1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5600" b="1" spc="-10" dirty="0">
                <a:solidFill>
                  <a:srgbClr val="FFFFFF"/>
                </a:solidFill>
                <a:latin typeface="Corbel"/>
                <a:cs typeface="Corbel"/>
              </a:rPr>
              <a:t>RESIDENTIAL</a:t>
            </a:r>
            <a:r>
              <a:rPr sz="5600" b="1" dirty="0">
                <a:solidFill>
                  <a:srgbClr val="FFFFFF"/>
                </a:solidFill>
                <a:latin typeface="Corbel"/>
                <a:cs typeface="Corbel"/>
              </a:rPr>
              <a:t>	</a:t>
            </a:r>
            <a:r>
              <a:rPr sz="5600" b="1" spc="-155" dirty="0">
                <a:solidFill>
                  <a:srgbClr val="FFFFFF"/>
                </a:solidFill>
                <a:latin typeface="Corbel"/>
                <a:cs typeface="Corbel"/>
              </a:rPr>
              <a:t>TO </a:t>
            </a:r>
            <a:r>
              <a:rPr sz="5600" b="1" spc="-35" dirty="0">
                <a:solidFill>
                  <a:srgbClr val="FFFFFF"/>
                </a:solidFill>
                <a:latin typeface="Corbel"/>
                <a:cs typeface="Corbel"/>
              </a:rPr>
              <a:t>LACHES</a:t>
            </a:r>
            <a:r>
              <a:rPr sz="5600" b="1" spc="-6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5600" b="1" spc="-20" dirty="0">
                <a:solidFill>
                  <a:srgbClr val="FFFFFF"/>
                </a:solidFill>
                <a:latin typeface="Corbel"/>
                <a:cs typeface="Corbel"/>
              </a:rPr>
              <a:t>WOOD</a:t>
            </a:r>
            <a:endParaRPr sz="5600" dirty="0">
              <a:latin typeface="Corbel"/>
              <a:cs typeface="Corbel"/>
            </a:endParaRPr>
          </a:p>
          <a:p>
            <a:pPr algn="ctr">
              <a:lnSpc>
                <a:spcPts val="4540"/>
              </a:lnSpc>
            </a:pPr>
            <a:r>
              <a:rPr sz="4400" b="1" spc="-55" dirty="0">
                <a:solidFill>
                  <a:srgbClr val="FFFFFF"/>
                </a:solidFill>
                <a:latin typeface="Corbel"/>
                <a:cs typeface="Corbel"/>
              </a:rPr>
              <a:t>T</a:t>
            </a:r>
            <a:r>
              <a:rPr lang="en-GB" sz="4400" b="1" spc="-55" dirty="0" err="1">
                <a:solidFill>
                  <a:srgbClr val="FFFFFF"/>
                </a:solidFill>
                <a:latin typeface="Corbel"/>
                <a:cs typeface="Corbel"/>
              </a:rPr>
              <a:t>uesday</a:t>
            </a:r>
            <a:r>
              <a:rPr sz="4400" b="1" spc="-204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lang="en-GB" sz="4400" b="1" dirty="0">
                <a:solidFill>
                  <a:srgbClr val="FFFFFF"/>
                </a:solidFill>
                <a:latin typeface="Corbel"/>
                <a:cs typeface="Corbel"/>
              </a:rPr>
              <a:t>7</a:t>
            </a:r>
            <a:r>
              <a:rPr lang="en-GB" sz="4400" b="1" baseline="30000" dirty="0">
                <a:solidFill>
                  <a:srgbClr val="FFFFFF"/>
                </a:solidFill>
                <a:latin typeface="Corbel"/>
                <a:cs typeface="Corbel"/>
              </a:rPr>
              <a:t>th</a:t>
            </a:r>
            <a:r>
              <a:rPr lang="en-GB" sz="4400" b="1" dirty="0">
                <a:solidFill>
                  <a:srgbClr val="FFFFFF"/>
                </a:solidFill>
                <a:latin typeface="Corbel"/>
                <a:cs typeface="Corbel"/>
              </a:rPr>
              <a:t>-Friday 10</a:t>
            </a:r>
            <a:r>
              <a:rPr lang="en-GB" sz="4400" b="1" baseline="30000" dirty="0">
                <a:solidFill>
                  <a:srgbClr val="FFFFFF"/>
                </a:solidFill>
                <a:latin typeface="Corbel"/>
                <a:cs typeface="Corbel"/>
              </a:rPr>
              <a:t>th</a:t>
            </a:r>
            <a:r>
              <a:rPr lang="en-GB" sz="4400" b="1" dirty="0">
                <a:solidFill>
                  <a:srgbClr val="FFFFFF"/>
                </a:solidFill>
                <a:latin typeface="Corbel"/>
                <a:cs typeface="Corbel"/>
              </a:rPr>
              <a:t> October 2025</a:t>
            </a:r>
            <a:endParaRPr sz="4400" dirty="0">
              <a:latin typeface="Corbel"/>
              <a:cs typeface="Corbel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4700" y="295656"/>
            <a:ext cx="5038344" cy="33909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22349" y="837133"/>
            <a:ext cx="4516999" cy="687461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orbel"/>
                <a:cs typeface="Corbel"/>
              </a:rPr>
              <a:t>Laches</a:t>
            </a:r>
            <a:r>
              <a:rPr b="0" spc="-38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Wood</a:t>
            </a:r>
            <a:r>
              <a:rPr b="0" spc="-190" dirty="0">
                <a:latin typeface="Corbel"/>
                <a:cs typeface="Corbel"/>
              </a:rPr>
              <a:t> </a:t>
            </a:r>
            <a:r>
              <a:rPr lang="en-GB" b="0" spc="-50" dirty="0"/>
              <a:t>2025</a:t>
            </a:r>
            <a:endParaRPr b="0" spc="-50" dirty="0">
              <a:latin typeface="Corbel"/>
              <a:cs typeface="Corbe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1411" y="1524127"/>
            <a:ext cx="11441989" cy="47782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5104" indent="-179705">
              <a:spcBef>
                <a:spcPts val="100"/>
              </a:spcBef>
              <a:buSzPct val="80000"/>
              <a:buFont typeface="Corbel"/>
              <a:buChar char="•"/>
              <a:tabLst>
                <a:tab pos="205104" algn="l"/>
              </a:tabLst>
            </a:pPr>
            <a:r>
              <a:rPr sz="1400" b="1" u="sng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Why</a:t>
            </a:r>
            <a:r>
              <a:rPr sz="1400" b="1" u="sng" spc="10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400" b="1" u="sng" spc="-25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Laches</a:t>
            </a:r>
            <a:r>
              <a:rPr sz="1400" b="1" u="sng" spc="-120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400" b="1" u="sng" spc="-20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Wood:</a:t>
            </a:r>
            <a:endParaRPr sz="1400" dirty="0">
              <a:latin typeface="Comic Sans MS" panose="030F0702030302020204" pitchFamily="66" charset="0"/>
              <a:cs typeface="Corbel"/>
            </a:endParaRPr>
          </a:p>
          <a:p>
            <a:pPr marL="25400">
              <a:tabLst>
                <a:tab pos="184150" algn="l"/>
              </a:tabLst>
            </a:pPr>
            <a:r>
              <a:rPr sz="1600" dirty="0">
                <a:latin typeface="Comic Sans MS" panose="030F0702030302020204" pitchFamily="66" charset="0"/>
                <a:cs typeface="Corbel"/>
              </a:rPr>
              <a:t>Laches</a:t>
            </a:r>
            <a:r>
              <a:rPr lang="en-GB" sz="160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Wood</a:t>
            </a:r>
            <a:r>
              <a:rPr sz="16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has</a:t>
            </a:r>
            <a:r>
              <a:rPr sz="1600" spc="-1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rich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mix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6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natural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beauty</a:t>
            </a:r>
            <a:r>
              <a:rPr sz="1600" spc="-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woodland</a:t>
            </a:r>
            <a:r>
              <a:rPr sz="1600"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shelter,</a:t>
            </a:r>
            <a:r>
              <a:rPr sz="1600"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as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well</a:t>
            </a:r>
            <a:r>
              <a:rPr sz="16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as</a:t>
            </a:r>
            <a:r>
              <a:rPr sz="16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indoor</a:t>
            </a:r>
            <a:r>
              <a:rPr sz="160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outdoor</a:t>
            </a:r>
            <a:r>
              <a:rPr sz="1600"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adventure</a:t>
            </a:r>
            <a:r>
              <a:rPr lang="en-GB" sz="1600" spc="-10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25400" marR="202565">
              <a:spcBef>
                <a:spcPts val="1475"/>
              </a:spcBef>
              <a:tabLst>
                <a:tab pos="186055" algn="l"/>
              </a:tabLst>
            </a:pPr>
            <a:r>
              <a:rPr sz="1600" dirty="0">
                <a:latin typeface="Comic Sans MS" panose="030F0702030302020204" pitchFamily="66" charset="0"/>
                <a:cs typeface="Corbel"/>
              </a:rPr>
              <a:t>At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 Laches</a:t>
            </a:r>
            <a:r>
              <a:rPr sz="1600" spc="-1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Wood,</a:t>
            </a:r>
            <a:r>
              <a:rPr sz="1600"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there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is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</a:t>
            </a:r>
            <a:r>
              <a:rPr sz="1600"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wide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range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year-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round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adventure</a:t>
            </a:r>
            <a:r>
              <a:rPr sz="1600"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activities</a:t>
            </a:r>
            <a:r>
              <a:rPr sz="16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including</a:t>
            </a:r>
            <a:r>
              <a:rPr sz="16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high</a:t>
            </a:r>
            <a:r>
              <a:rPr sz="16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ropes,</a:t>
            </a:r>
            <a:r>
              <a:rPr sz="16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bike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trails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and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indoor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climbing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caving</a:t>
            </a:r>
            <a:r>
              <a:rPr lang="en-GB" sz="1600" spc="-10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25400" marR="408305">
              <a:spcBef>
                <a:spcPts val="1395"/>
              </a:spcBef>
            </a:pPr>
            <a:r>
              <a:rPr sz="1600" dirty="0">
                <a:latin typeface="Comic Sans MS" panose="030F0702030302020204" pitchFamily="66" charset="0"/>
                <a:cs typeface="Corbel"/>
              </a:rPr>
              <a:t>Entrust</a:t>
            </a:r>
            <a:r>
              <a:rPr sz="1600" spc="-1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Outdoors</a:t>
            </a:r>
            <a:r>
              <a:rPr lang="en-GB" sz="160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has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sixty-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year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pedigree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 of</a:t>
            </a:r>
            <a:r>
              <a:rPr sz="1600"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providing</a:t>
            </a:r>
            <a:r>
              <a:rPr sz="16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high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quality</a:t>
            </a:r>
            <a:r>
              <a:rPr sz="16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outdoor</a:t>
            </a:r>
            <a:r>
              <a:rPr sz="1600"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education</a:t>
            </a:r>
            <a:r>
              <a:rPr sz="16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for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children,</a:t>
            </a:r>
            <a:r>
              <a:rPr sz="1600" spc="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young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people</a:t>
            </a:r>
            <a:r>
              <a:rPr sz="16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adults,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with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skills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expertise</a:t>
            </a:r>
            <a:r>
              <a:rPr sz="160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to</a:t>
            </a:r>
            <a:r>
              <a:rPr sz="16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deliver</a:t>
            </a:r>
            <a:r>
              <a:rPr sz="1600"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wide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range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outcome</a:t>
            </a:r>
            <a:r>
              <a:rPr sz="1600"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focused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 activities</a:t>
            </a:r>
            <a:r>
              <a:rPr lang="en-GB" sz="1600" spc="-10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25400" marR="17780">
              <a:spcBef>
                <a:spcPts val="735"/>
              </a:spcBef>
            </a:pPr>
            <a:r>
              <a:rPr sz="1600" dirty="0">
                <a:latin typeface="Comic Sans MS" panose="030F0702030302020204" pitchFamily="66" charset="0"/>
                <a:cs typeface="Corbel"/>
              </a:rPr>
              <a:t>They</a:t>
            </a:r>
            <a:r>
              <a:rPr sz="16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encourage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all</a:t>
            </a:r>
            <a:r>
              <a:rPr sz="1600"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visitors</a:t>
            </a:r>
            <a:r>
              <a:rPr sz="160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to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embrace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their</a:t>
            </a:r>
            <a:r>
              <a:rPr sz="1600"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‘Explore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Inspire’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theme</a:t>
            </a:r>
            <a:r>
              <a:rPr sz="1600" spc="-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follow</a:t>
            </a:r>
            <a:r>
              <a:rPr sz="1600"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their</a:t>
            </a:r>
            <a:r>
              <a:rPr sz="16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own</a:t>
            </a:r>
            <a:r>
              <a:rPr sz="16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path</a:t>
            </a:r>
            <a:r>
              <a:rPr sz="160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6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discovery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adventure</a:t>
            </a:r>
            <a:r>
              <a:rPr lang="en-GB" sz="1600" spc="-10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25400" marR="22860">
              <a:spcBef>
                <a:spcPts val="900"/>
              </a:spcBef>
              <a:tabLst>
                <a:tab pos="177165" algn="l"/>
              </a:tabLst>
            </a:pPr>
            <a:r>
              <a:rPr sz="1600" dirty="0">
                <a:latin typeface="Comic Sans MS" panose="030F0702030302020204" pitchFamily="66" charset="0"/>
                <a:cs typeface="Corbel"/>
              </a:rPr>
              <a:t>All</a:t>
            </a:r>
            <a:r>
              <a:rPr sz="16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activities</a:t>
            </a:r>
            <a:r>
              <a:rPr sz="16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are</a:t>
            </a:r>
            <a:r>
              <a:rPr sz="1600" spc="-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led</a:t>
            </a:r>
            <a:r>
              <a:rPr sz="1600"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by</a:t>
            </a:r>
            <a:r>
              <a:rPr sz="1600"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highly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qualified,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passionate,</a:t>
            </a:r>
            <a:r>
              <a:rPr sz="1600"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active</a:t>
            </a:r>
            <a:r>
              <a:rPr sz="1600"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outdoor</a:t>
            </a:r>
            <a:r>
              <a:rPr sz="1600"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practitioners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with</a:t>
            </a:r>
            <a:r>
              <a:rPr sz="1600" spc="-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great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experience</a:t>
            </a:r>
            <a:r>
              <a:rPr sz="16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and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some</a:t>
            </a:r>
            <a:r>
              <a:rPr sz="1600"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6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this</a:t>
            </a:r>
            <a:r>
              <a:rPr sz="1600"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country’s</a:t>
            </a:r>
            <a:r>
              <a:rPr sz="1600" spc="-1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leading</a:t>
            </a:r>
            <a:r>
              <a:rPr sz="16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professional</a:t>
            </a:r>
            <a:r>
              <a:rPr sz="1600"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awards</a:t>
            </a:r>
            <a:r>
              <a:rPr sz="1600"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training</a:t>
            </a:r>
            <a:r>
              <a:rPr lang="en-GB" sz="1600" spc="-10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205104" indent="-179705">
              <a:lnSpc>
                <a:spcPts val="1650"/>
              </a:lnSpc>
              <a:spcBef>
                <a:spcPts val="610"/>
              </a:spcBef>
              <a:buSzPct val="80000"/>
              <a:buFont typeface="Corbel"/>
              <a:buChar char="•"/>
              <a:tabLst>
                <a:tab pos="205104" algn="l"/>
              </a:tabLst>
            </a:pPr>
            <a:endParaRPr lang="en-GB" sz="1500" b="1" u="sng" spc="-25" dirty="0">
              <a:solidFill>
                <a:srgbClr val="A6B727"/>
              </a:solidFill>
              <a:uFill>
                <a:solidFill>
                  <a:srgbClr val="A6B727"/>
                </a:solidFill>
              </a:uFill>
              <a:latin typeface="Corbel"/>
              <a:cs typeface="Corbel"/>
            </a:endParaRPr>
          </a:p>
          <a:p>
            <a:pPr marL="25399">
              <a:lnSpc>
                <a:spcPts val="1650"/>
              </a:lnSpc>
              <a:spcBef>
                <a:spcPts val="610"/>
              </a:spcBef>
              <a:buSzPct val="80000"/>
              <a:tabLst>
                <a:tab pos="205104" algn="l"/>
              </a:tabLst>
            </a:pPr>
            <a:r>
              <a:rPr sz="1600" b="1" u="sng" spc="-25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Mosley</a:t>
            </a:r>
            <a:r>
              <a:rPr sz="1600" b="1" u="sng" spc="-70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600" b="1" u="sng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Staff</a:t>
            </a:r>
            <a:r>
              <a:rPr sz="1600" b="1" u="sng" spc="-30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600" b="1" u="sng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in </a:t>
            </a:r>
            <a:r>
              <a:rPr sz="1600" b="1" u="sng" spc="-10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attendance:</a:t>
            </a:r>
            <a:endParaRPr lang="en-GB" sz="1600" b="1" u="sng" spc="-10" dirty="0">
              <a:solidFill>
                <a:srgbClr val="A6B727"/>
              </a:solidFill>
              <a:uFill>
                <a:solidFill>
                  <a:srgbClr val="A6B727"/>
                </a:solidFill>
              </a:uFill>
              <a:latin typeface="Comic Sans MS" panose="030F0702030302020204" pitchFamily="66" charset="0"/>
              <a:cs typeface="Corbel"/>
            </a:endParaRPr>
          </a:p>
          <a:p>
            <a:pPr marL="25399">
              <a:lnSpc>
                <a:spcPts val="1650"/>
              </a:lnSpc>
              <a:spcBef>
                <a:spcPts val="610"/>
              </a:spcBef>
              <a:buSzPct val="80000"/>
              <a:tabLst>
                <a:tab pos="205104" algn="l"/>
              </a:tabLst>
            </a:pPr>
            <a:r>
              <a:rPr lang="en-GB" sz="1600" dirty="0">
                <a:latin typeface="Comic Sans MS" panose="030F0702030302020204" pitchFamily="66" charset="0"/>
                <a:cs typeface="Corbel"/>
              </a:rPr>
              <a:t>Mrs Day, Mrs Ingham, Mrs Rowe, Mrs Sandars, Mrs Insley </a:t>
            </a:r>
            <a:endParaRPr lang="en-GB" sz="1600" spc="-10" dirty="0">
              <a:latin typeface="Comic Sans MS" panose="030F0702030302020204" pitchFamily="66" charset="0"/>
              <a:cs typeface="Corbel"/>
            </a:endParaRPr>
          </a:p>
          <a:p>
            <a:pPr marL="207010" lvl="1">
              <a:lnSpc>
                <a:spcPts val="1650"/>
              </a:lnSpc>
              <a:tabLst>
                <a:tab pos="347980" algn="l"/>
              </a:tabLst>
            </a:pPr>
            <a:endParaRPr lang="en-GB" sz="1600" b="1" u="sng" spc="-10" dirty="0">
              <a:solidFill>
                <a:srgbClr val="A6B727"/>
              </a:solidFill>
              <a:uFill>
                <a:solidFill>
                  <a:srgbClr val="A6B727"/>
                </a:solidFill>
              </a:uFill>
              <a:latin typeface="Comic Sans MS" panose="030F0702030302020204" pitchFamily="66" charset="0"/>
              <a:cs typeface="Corbel"/>
            </a:endParaRPr>
          </a:p>
          <a:p>
            <a:pPr marL="207010" lvl="1">
              <a:lnSpc>
                <a:spcPts val="1650"/>
              </a:lnSpc>
              <a:tabLst>
                <a:tab pos="347980" algn="l"/>
              </a:tabLst>
            </a:pPr>
            <a:r>
              <a:rPr sz="1600" b="1" u="sng" spc="-10" dirty="0">
                <a:solidFill>
                  <a:srgbClr val="A6B727"/>
                </a:solidFill>
                <a:uFill>
                  <a:solidFill>
                    <a:srgbClr val="A6B727"/>
                  </a:solidFill>
                </a:uFill>
                <a:latin typeface="Comic Sans MS" panose="030F0702030302020204" pitchFamily="66" charset="0"/>
                <a:cs typeface="Corbel"/>
              </a:rPr>
              <a:t>Location: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207010" lvl="1">
              <a:lnSpc>
                <a:spcPts val="1650"/>
              </a:lnSpc>
              <a:tabLst>
                <a:tab pos="339090" algn="l"/>
              </a:tabLst>
            </a:pPr>
            <a:r>
              <a:rPr sz="1600" dirty="0">
                <a:latin typeface="Comic Sans MS" panose="030F0702030302020204" pitchFamily="66" charset="0"/>
                <a:cs typeface="Corbel"/>
              </a:rPr>
              <a:t>Wolverhampton.</a:t>
            </a:r>
            <a:r>
              <a:rPr sz="1600"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Approximately</a:t>
            </a:r>
            <a:r>
              <a:rPr sz="1600"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30" dirty="0">
                <a:latin typeface="Comic Sans MS" panose="030F0702030302020204" pitchFamily="66" charset="0"/>
                <a:cs typeface="Corbel"/>
              </a:rPr>
              <a:t>45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minutes</a:t>
            </a:r>
            <a:r>
              <a:rPr sz="160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from</a:t>
            </a:r>
            <a:r>
              <a:rPr sz="16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school</a:t>
            </a:r>
            <a:endParaRPr lang="en-GB" sz="1600" spc="-10" dirty="0">
              <a:latin typeface="Comic Sans MS" panose="030F0702030302020204" pitchFamily="66" charset="0"/>
              <a:cs typeface="Corbel"/>
            </a:endParaRPr>
          </a:p>
          <a:p>
            <a:pPr marL="339090" lvl="1" indent="-132080">
              <a:lnSpc>
                <a:spcPts val="1650"/>
              </a:lnSpc>
              <a:buChar char="*"/>
              <a:tabLst>
                <a:tab pos="339090" algn="l"/>
              </a:tabLst>
            </a:pPr>
            <a:endParaRPr lang="en-GB" sz="1500" spc="-1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5830" y="539876"/>
            <a:ext cx="463994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orbel"/>
                <a:cs typeface="Corbel"/>
              </a:rPr>
              <a:t>What</a:t>
            </a:r>
            <a:r>
              <a:rPr b="0" spc="-14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do</a:t>
            </a:r>
            <a:r>
              <a:rPr b="0" spc="-45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they</a:t>
            </a:r>
            <a:r>
              <a:rPr b="0" spc="-100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learn?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73379" y="1219914"/>
            <a:ext cx="7165975" cy="4229100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93675" indent="-180975">
              <a:lnSpc>
                <a:spcPct val="100000"/>
              </a:lnSpc>
              <a:spcBef>
                <a:spcPts val="910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spc="-10" dirty="0">
                <a:latin typeface="Comic Sans MS" panose="030F0702030302020204" pitchFamily="66" charset="0"/>
                <a:cs typeface="Corbel"/>
              </a:rPr>
              <a:t>Independence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805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spc="-25" dirty="0">
                <a:latin typeface="Comic Sans MS" panose="030F0702030302020204" pitchFamily="66" charset="0"/>
                <a:cs typeface="Corbel"/>
              </a:rPr>
              <a:t>Personal</a:t>
            </a:r>
            <a:r>
              <a:rPr sz="185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spc="-10" dirty="0">
                <a:latin typeface="Comic Sans MS" panose="030F0702030302020204" pitchFamily="66" charset="0"/>
                <a:cs typeface="Corbel"/>
              </a:rPr>
              <a:t>Organisation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805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dirty="0">
                <a:latin typeface="Comic Sans MS" panose="030F0702030302020204" pitchFamily="66" charset="0"/>
                <a:cs typeface="Corbel"/>
              </a:rPr>
              <a:t>New</a:t>
            </a:r>
            <a:r>
              <a:rPr sz="1850"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skills</a:t>
            </a:r>
            <a:r>
              <a:rPr sz="185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850" spc="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spc="-10" dirty="0">
                <a:latin typeface="Comic Sans MS" panose="030F0702030302020204" pitchFamily="66" charset="0"/>
                <a:cs typeface="Corbel"/>
              </a:rPr>
              <a:t>activities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790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spc="-50" dirty="0">
                <a:latin typeface="Comic Sans MS" panose="030F0702030302020204" pitchFamily="66" charset="0"/>
                <a:cs typeface="Corbel"/>
              </a:rPr>
              <a:t>Team</a:t>
            </a:r>
            <a:r>
              <a:rPr sz="1850" spc="-20" dirty="0">
                <a:latin typeface="Comic Sans MS" panose="030F0702030302020204" pitchFamily="66" charset="0"/>
                <a:cs typeface="Corbel"/>
              </a:rPr>
              <a:t>work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805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spc="-10" dirty="0">
                <a:latin typeface="Comic Sans MS" panose="030F0702030302020204" pitchFamily="66" charset="0"/>
                <a:cs typeface="Corbel"/>
              </a:rPr>
              <a:t>Self-reliance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805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spc="-10" dirty="0">
                <a:latin typeface="Comic Sans MS" panose="030F0702030302020204" pitchFamily="66" charset="0"/>
                <a:cs typeface="Corbel"/>
              </a:rPr>
              <a:t>Self-belief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795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dirty="0">
                <a:latin typeface="Comic Sans MS" panose="030F0702030302020204" pitchFamily="66" charset="0"/>
                <a:cs typeface="Corbel"/>
              </a:rPr>
              <a:t>Determination</a:t>
            </a:r>
            <a:r>
              <a:rPr sz="1850" spc="1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85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spc="-10" dirty="0">
                <a:latin typeface="Comic Sans MS" panose="030F0702030302020204" pitchFamily="66" charset="0"/>
                <a:cs typeface="Corbel"/>
              </a:rPr>
              <a:t>resilience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800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dirty="0">
                <a:latin typeface="Comic Sans MS" panose="030F0702030302020204" pitchFamily="66" charset="0"/>
                <a:cs typeface="Corbel"/>
              </a:rPr>
              <a:t>An</a:t>
            </a:r>
            <a:r>
              <a:rPr sz="185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appreciation</a:t>
            </a:r>
            <a:r>
              <a:rPr sz="1850" spc="2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85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spc="-20" dirty="0">
                <a:latin typeface="Comic Sans MS" panose="030F0702030302020204" pitchFamily="66" charset="0"/>
                <a:cs typeface="Corbel"/>
              </a:rPr>
              <a:t>home!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 marL="193675" indent="-180975">
              <a:lnSpc>
                <a:spcPct val="100000"/>
              </a:lnSpc>
              <a:spcBef>
                <a:spcPts val="810"/>
              </a:spcBef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dirty="0">
                <a:latin typeface="Comic Sans MS" panose="030F0702030302020204" pitchFamily="66" charset="0"/>
                <a:cs typeface="Corbel"/>
              </a:rPr>
              <a:t>They</a:t>
            </a:r>
            <a:r>
              <a:rPr sz="1850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have</a:t>
            </a:r>
            <a:r>
              <a:rPr sz="1850" spc="-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AMAZING</a:t>
            </a:r>
            <a:r>
              <a:rPr sz="1850" spc="1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fun</a:t>
            </a:r>
            <a:r>
              <a:rPr sz="1850"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–</a:t>
            </a:r>
            <a:r>
              <a:rPr sz="185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creating</a:t>
            </a:r>
            <a:r>
              <a:rPr sz="1850" spc="114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many</a:t>
            </a:r>
            <a:r>
              <a:rPr sz="1850" spc="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dirty="0">
                <a:latin typeface="Comic Sans MS" panose="030F0702030302020204" pitchFamily="66" charset="0"/>
                <a:cs typeface="Corbel"/>
              </a:rPr>
              <a:t>wonderful</a:t>
            </a:r>
            <a:r>
              <a:rPr sz="1850"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850" spc="-10" dirty="0">
                <a:latin typeface="Comic Sans MS" panose="030F0702030302020204" pitchFamily="66" charset="0"/>
                <a:cs typeface="Corbel"/>
              </a:rPr>
              <a:t>memories!</a:t>
            </a:r>
            <a:endParaRPr sz="1850" dirty="0">
              <a:latin typeface="Comic Sans MS" panose="030F0702030302020204" pitchFamily="66" charset="0"/>
              <a:cs typeface="Corbel"/>
            </a:endParaRPr>
          </a:p>
          <a:p>
            <a:pPr>
              <a:lnSpc>
                <a:spcPct val="100000"/>
              </a:lnSpc>
              <a:spcBef>
                <a:spcPts val="1410"/>
              </a:spcBef>
              <a:buClr>
                <a:srgbClr val="A6B727"/>
              </a:buClr>
              <a:buFont typeface="Corbel"/>
              <a:buChar char="•"/>
            </a:pPr>
            <a:endParaRPr sz="1850" dirty="0">
              <a:latin typeface="Corbel"/>
              <a:cs typeface="Corbel"/>
            </a:endParaRPr>
          </a:p>
          <a:p>
            <a:pPr marL="193675" indent="-180975">
              <a:lnSpc>
                <a:spcPct val="100000"/>
              </a:lnSpc>
              <a:buClr>
                <a:srgbClr val="A6B727"/>
              </a:buClr>
              <a:buSzPct val="81081"/>
              <a:buChar char="•"/>
              <a:tabLst>
                <a:tab pos="193675" algn="l"/>
              </a:tabLst>
            </a:pPr>
            <a:r>
              <a:rPr sz="1850" u="sng" dirty="0">
                <a:solidFill>
                  <a:srgbClr val="F59E00"/>
                </a:solidFill>
                <a:uFill>
                  <a:solidFill>
                    <a:srgbClr val="F59E00"/>
                  </a:solidFill>
                </a:uFill>
                <a:latin typeface="Corbel"/>
                <a:cs typeface="Corbel"/>
                <a:hlinkClick r:id="rId2"/>
              </a:rPr>
              <a:t>https://youtu.be/xRXPOS8Ilrc?list=TLGGObZVS-</a:t>
            </a:r>
            <a:r>
              <a:rPr sz="1850" u="sng" spc="-10" dirty="0">
                <a:solidFill>
                  <a:srgbClr val="F59E00"/>
                </a:solidFill>
                <a:uFill>
                  <a:solidFill>
                    <a:srgbClr val="F59E00"/>
                  </a:solidFill>
                </a:uFill>
                <a:latin typeface="Corbel"/>
                <a:cs typeface="Corbel"/>
                <a:hlinkClick r:id="rId2"/>
              </a:rPr>
              <a:t>5t9Q0wNzA2MjAyMg</a:t>
            </a:r>
            <a:endParaRPr sz="1850" dirty="0">
              <a:latin typeface="Corbel"/>
              <a:cs typeface="Corbe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429243" y="990600"/>
            <a:ext cx="3258311" cy="21717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429243" y="3666744"/>
            <a:ext cx="3258311" cy="21717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24788" y="368630"/>
            <a:ext cx="558038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940560" algn="l"/>
              </a:tabLst>
            </a:pPr>
            <a:r>
              <a:rPr b="0" spc="-10" dirty="0">
                <a:latin typeface="Corbel"/>
                <a:cs typeface="Corbel"/>
              </a:rPr>
              <a:t>Dorms:</a:t>
            </a:r>
            <a:r>
              <a:rPr b="0" dirty="0">
                <a:latin typeface="Corbel"/>
                <a:cs typeface="Corbel"/>
              </a:rPr>
              <a:t>	Mountain</a:t>
            </a:r>
            <a:r>
              <a:rPr b="0" spc="-30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Block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6691" y="1270253"/>
            <a:ext cx="5697855" cy="395941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3040" indent="-180340">
              <a:lnSpc>
                <a:spcPts val="2540"/>
              </a:lnSpc>
              <a:spcBef>
                <a:spcPts val="95"/>
              </a:spcBef>
              <a:buSzPct val="79069"/>
              <a:buChar char="•"/>
              <a:tabLst>
                <a:tab pos="193040" algn="l"/>
              </a:tabLst>
            </a:pPr>
            <a:r>
              <a:rPr sz="2150" dirty="0">
                <a:solidFill>
                  <a:srgbClr val="A6B727"/>
                </a:solidFill>
                <a:latin typeface="Corbel"/>
                <a:cs typeface="Corbel"/>
              </a:rPr>
              <a:t>Groupings</a:t>
            </a:r>
            <a:r>
              <a:rPr sz="2150" spc="130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150" dirty="0">
                <a:solidFill>
                  <a:srgbClr val="A6B727"/>
                </a:solidFill>
                <a:latin typeface="Corbel"/>
                <a:cs typeface="Corbel"/>
              </a:rPr>
              <a:t>of</a:t>
            </a:r>
            <a:r>
              <a:rPr sz="2150" spc="20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150" dirty="0">
                <a:solidFill>
                  <a:srgbClr val="A6B727"/>
                </a:solidFill>
                <a:latin typeface="Corbel"/>
                <a:cs typeface="Corbel"/>
              </a:rPr>
              <a:t>approx.</a:t>
            </a:r>
            <a:r>
              <a:rPr sz="2150" spc="90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150" dirty="0">
                <a:solidFill>
                  <a:srgbClr val="A6B727"/>
                </a:solidFill>
                <a:latin typeface="Corbel"/>
                <a:cs typeface="Corbel"/>
              </a:rPr>
              <a:t>approx.</a:t>
            </a:r>
            <a:r>
              <a:rPr sz="2150" spc="-40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150" spc="-25" dirty="0">
                <a:solidFill>
                  <a:srgbClr val="A6B727"/>
                </a:solidFill>
                <a:latin typeface="Corbel"/>
                <a:cs typeface="Corbel"/>
              </a:rPr>
              <a:t>6:</a:t>
            </a:r>
            <a:endParaRPr sz="2150" dirty="0">
              <a:latin typeface="Corbel"/>
              <a:cs typeface="Corbel"/>
            </a:endParaRPr>
          </a:p>
          <a:p>
            <a:pPr marL="401320" lvl="1" indent="-207645">
              <a:lnSpc>
                <a:spcPts val="2540"/>
              </a:lnSpc>
              <a:buChar char="*"/>
              <a:tabLst>
                <a:tab pos="401320" algn="l"/>
              </a:tabLst>
            </a:pPr>
            <a:r>
              <a:rPr sz="2150" dirty="0">
                <a:latin typeface="Corbel"/>
                <a:cs typeface="Corbel"/>
              </a:rPr>
              <a:t>Decided</a:t>
            </a:r>
            <a:r>
              <a:rPr sz="2150" spc="8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by</a:t>
            </a:r>
            <a:r>
              <a:rPr lang="en-GB" sz="2150" dirty="0">
                <a:latin typeface="Corbel"/>
                <a:cs typeface="Corbel"/>
              </a:rPr>
              <a:t> Mrs Claxton, Mrs Day and Mrs Rowe</a:t>
            </a:r>
          </a:p>
          <a:p>
            <a:pPr marL="193675" lvl="1">
              <a:lnSpc>
                <a:spcPts val="2540"/>
              </a:lnSpc>
              <a:tabLst>
                <a:tab pos="401320" algn="l"/>
              </a:tabLst>
            </a:pPr>
            <a:endParaRPr sz="2150" dirty="0">
              <a:latin typeface="Corbel"/>
              <a:cs typeface="Corbel"/>
            </a:endParaRPr>
          </a:p>
          <a:p>
            <a:pPr marL="193040" indent="-180340">
              <a:lnSpc>
                <a:spcPts val="2490"/>
              </a:lnSpc>
              <a:buSzPct val="79069"/>
              <a:buChar char="•"/>
              <a:tabLst>
                <a:tab pos="193040" algn="l"/>
              </a:tabLst>
            </a:pPr>
            <a:r>
              <a:rPr sz="2150" spc="-10" dirty="0">
                <a:solidFill>
                  <a:srgbClr val="A6B727"/>
                </a:solidFill>
                <a:latin typeface="Corbel"/>
                <a:cs typeface="Corbel"/>
              </a:rPr>
              <a:t>Dorm</a:t>
            </a:r>
            <a:r>
              <a:rPr sz="2150" spc="-3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150" spc="-10" dirty="0">
                <a:solidFill>
                  <a:srgbClr val="A6B727"/>
                </a:solidFill>
                <a:latin typeface="Corbel"/>
                <a:cs typeface="Corbel"/>
              </a:rPr>
              <a:t>etiquette:</a:t>
            </a:r>
            <a:endParaRPr sz="2150" dirty="0">
              <a:latin typeface="Corbel"/>
              <a:cs typeface="Corbel"/>
            </a:endParaRPr>
          </a:p>
          <a:p>
            <a:pPr marL="400685" lvl="1" indent="-207010">
              <a:lnSpc>
                <a:spcPts val="2400"/>
              </a:lnSpc>
              <a:buChar char="*"/>
              <a:tabLst>
                <a:tab pos="400685" algn="l"/>
              </a:tabLst>
            </a:pPr>
            <a:r>
              <a:rPr sz="2150" dirty="0">
                <a:latin typeface="Corbel"/>
                <a:cs typeface="Corbel"/>
              </a:rPr>
              <a:t>No</a:t>
            </a:r>
            <a:r>
              <a:rPr sz="2150" spc="-10" dirty="0">
                <a:latin typeface="Corbel"/>
                <a:cs typeface="Corbel"/>
              </a:rPr>
              <a:t> </a:t>
            </a:r>
            <a:r>
              <a:rPr sz="2150" spc="-20" dirty="0">
                <a:latin typeface="Corbel"/>
                <a:cs typeface="Corbel"/>
              </a:rPr>
              <a:t>food</a:t>
            </a:r>
            <a:endParaRPr sz="2150" dirty="0">
              <a:latin typeface="Corbel"/>
              <a:cs typeface="Corbel"/>
            </a:endParaRPr>
          </a:p>
          <a:p>
            <a:pPr marL="401320" lvl="1" indent="-207645">
              <a:lnSpc>
                <a:spcPts val="2450"/>
              </a:lnSpc>
              <a:buChar char="*"/>
              <a:tabLst>
                <a:tab pos="401320" algn="l"/>
              </a:tabLst>
            </a:pPr>
            <a:r>
              <a:rPr sz="2150" dirty="0">
                <a:latin typeface="Corbel"/>
                <a:cs typeface="Corbel"/>
              </a:rPr>
              <a:t>No</a:t>
            </a:r>
            <a:r>
              <a:rPr sz="2150" spc="-1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electronic</a:t>
            </a:r>
            <a:r>
              <a:rPr sz="2150" spc="4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devices</a:t>
            </a:r>
            <a:endParaRPr sz="2150" dirty="0">
              <a:latin typeface="Corbel"/>
              <a:cs typeface="Corbel"/>
            </a:endParaRPr>
          </a:p>
          <a:p>
            <a:pPr marL="400685" lvl="1" indent="-207010">
              <a:lnSpc>
                <a:spcPts val="2540"/>
              </a:lnSpc>
              <a:buChar char="*"/>
              <a:tabLst>
                <a:tab pos="400685" algn="l"/>
              </a:tabLst>
            </a:pPr>
            <a:r>
              <a:rPr sz="2150" dirty="0">
                <a:latin typeface="Corbel"/>
                <a:cs typeface="Corbel"/>
              </a:rPr>
              <a:t>Keep</a:t>
            </a:r>
            <a:r>
              <a:rPr sz="2150" spc="-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your</a:t>
            </a:r>
            <a:r>
              <a:rPr sz="2150" spc="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clothing</a:t>
            </a:r>
            <a:r>
              <a:rPr sz="2150" spc="8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and</a:t>
            </a:r>
            <a:r>
              <a:rPr sz="2150" spc="-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equipment</a:t>
            </a:r>
            <a:r>
              <a:rPr sz="2150" spc="114" dirty="0">
                <a:latin typeface="Corbel"/>
                <a:cs typeface="Corbel"/>
              </a:rPr>
              <a:t> </a:t>
            </a:r>
            <a:r>
              <a:rPr sz="2150" spc="-20" dirty="0">
                <a:latin typeface="Corbel"/>
                <a:cs typeface="Corbel"/>
              </a:rPr>
              <a:t>tidy</a:t>
            </a:r>
            <a:endParaRPr sz="2150" dirty="0">
              <a:latin typeface="Corbel"/>
              <a:cs typeface="Corbel"/>
            </a:endParaRPr>
          </a:p>
          <a:p>
            <a:pPr lvl="1">
              <a:lnSpc>
                <a:spcPct val="100000"/>
              </a:lnSpc>
              <a:spcBef>
                <a:spcPts val="775"/>
              </a:spcBef>
              <a:buFont typeface="Corbel"/>
              <a:buChar char="*"/>
            </a:pPr>
            <a:endParaRPr sz="2150" dirty="0">
              <a:latin typeface="Corbel"/>
              <a:cs typeface="Corbel"/>
            </a:endParaRPr>
          </a:p>
          <a:p>
            <a:pPr marL="193040" indent="-180340">
              <a:lnSpc>
                <a:spcPts val="2545"/>
              </a:lnSpc>
              <a:buSzPct val="79069"/>
              <a:buChar char="•"/>
              <a:tabLst>
                <a:tab pos="193040" algn="l"/>
              </a:tabLst>
            </a:pPr>
            <a:r>
              <a:rPr sz="2150" spc="-10" dirty="0">
                <a:solidFill>
                  <a:srgbClr val="A6B727"/>
                </a:solidFill>
                <a:latin typeface="Corbel"/>
                <a:cs typeface="Corbel"/>
              </a:rPr>
              <a:t>Dorm</a:t>
            </a:r>
            <a:r>
              <a:rPr sz="2150" spc="-3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150" spc="-10" dirty="0">
                <a:solidFill>
                  <a:srgbClr val="A6B727"/>
                </a:solidFill>
                <a:latin typeface="Corbel"/>
                <a:cs typeface="Corbel"/>
              </a:rPr>
              <a:t>inspections:</a:t>
            </a:r>
            <a:endParaRPr sz="2150" dirty="0">
              <a:latin typeface="Corbel"/>
              <a:cs typeface="Corbel"/>
            </a:endParaRPr>
          </a:p>
          <a:p>
            <a:pPr marL="251460" marR="5080" indent="-58419">
              <a:lnSpc>
                <a:spcPts val="2400"/>
              </a:lnSpc>
              <a:spcBef>
                <a:spcPts val="195"/>
              </a:spcBef>
            </a:pPr>
            <a:r>
              <a:rPr sz="2150" dirty="0">
                <a:latin typeface="Corbel"/>
                <a:cs typeface="Corbel"/>
              </a:rPr>
              <a:t>*Every</a:t>
            </a:r>
            <a:r>
              <a:rPr sz="2150" spc="-5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morning</a:t>
            </a:r>
            <a:r>
              <a:rPr sz="2150" spc="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by</a:t>
            </a:r>
            <a:r>
              <a:rPr sz="2150" spc="-9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Camp</a:t>
            </a:r>
            <a:r>
              <a:rPr sz="2150" spc="-2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Lead</a:t>
            </a:r>
            <a:r>
              <a:rPr sz="2150" spc="-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Instructor</a:t>
            </a:r>
            <a:r>
              <a:rPr sz="2150" spc="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–</a:t>
            </a:r>
            <a:r>
              <a:rPr sz="2150" spc="37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‘Best </a:t>
            </a:r>
            <a:r>
              <a:rPr sz="2150" spc="-30" dirty="0">
                <a:latin typeface="Corbel"/>
                <a:cs typeface="Corbel"/>
              </a:rPr>
              <a:t>Kept</a:t>
            </a:r>
            <a:r>
              <a:rPr sz="2150" spc="-8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Dorm’</a:t>
            </a:r>
            <a:r>
              <a:rPr sz="2150" spc="10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awards/points</a:t>
            </a:r>
            <a:r>
              <a:rPr sz="2150" spc="7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given</a:t>
            </a:r>
            <a:r>
              <a:rPr sz="2150" spc="5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every</a:t>
            </a:r>
            <a:r>
              <a:rPr sz="2150" spc="10" dirty="0">
                <a:latin typeface="Corbel"/>
                <a:cs typeface="Corbel"/>
              </a:rPr>
              <a:t> </a:t>
            </a:r>
            <a:r>
              <a:rPr sz="2150" spc="-25" dirty="0">
                <a:latin typeface="Corbel"/>
                <a:cs typeface="Corbel"/>
              </a:rPr>
              <a:t>day</a:t>
            </a:r>
            <a:endParaRPr sz="2150" dirty="0">
              <a:latin typeface="Corbel"/>
              <a:cs typeface="Corbe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72200" y="1095755"/>
            <a:ext cx="5029200" cy="341528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5336" rIns="0" bIns="0" rtlCol="0">
            <a:spAutoFit/>
          </a:bodyPr>
          <a:lstStyle/>
          <a:p>
            <a:pPr marL="784225">
              <a:lnSpc>
                <a:spcPct val="100000"/>
              </a:lnSpc>
              <a:spcBef>
                <a:spcPts val="105"/>
              </a:spcBef>
            </a:pPr>
            <a:r>
              <a:rPr b="0" spc="-10" dirty="0">
                <a:latin typeface="Corbel"/>
                <a:cs typeface="Corbel"/>
              </a:rPr>
              <a:t>Overnight</a:t>
            </a:r>
            <a:r>
              <a:rPr b="0" spc="-254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Arrangements: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192" y="1538986"/>
            <a:ext cx="11290808" cy="4772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pc="-10" dirty="0">
                <a:latin typeface="Comic Sans MS" panose="030F0702030302020204" pitchFamily="66" charset="0"/>
                <a:cs typeface="Corbel"/>
              </a:rPr>
              <a:t>Laches</a:t>
            </a:r>
            <a:r>
              <a:rPr spc="-114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Wood</a:t>
            </a:r>
            <a:r>
              <a:rPr spc="10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is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secure</a:t>
            </a:r>
            <a:r>
              <a:rPr spc="8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site that</a:t>
            </a:r>
            <a:r>
              <a:rPr spc="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always</a:t>
            </a:r>
            <a:r>
              <a:rPr spc="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has</a:t>
            </a:r>
            <a:r>
              <a:rPr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first</a:t>
            </a:r>
            <a:r>
              <a:rPr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aid</a:t>
            </a:r>
            <a:r>
              <a:rPr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trained</a:t>
            </a:r>
            <a:r>
              <a:rPr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member</a:t>
            </a:r>
            <a:r>
              <a:rPr spc="1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of</a:t>
            </a:r>
            <a:r>
              <a:rPr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their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staff</a:t>
            </a:r>
            <a:r>
              <a:rPr spc="9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on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site</a:t>
            </a:r>
            <a:r>
              <a:rPr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when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12700"/>
            <a:r>
              <a:rPr dirty="0">
                <a:latin typeface="Comic Sans MS" panose="030F0702030302020204" pitchFamily="66" charset="0"/>
                <a:cs typeface="Corbel"/>
              </a:rPr>
              <a:t>there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groups</a:t>
            </a:r>
            <a:r>
              <a:rPr spc="8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staying</a:t>
            </a:r>
            <a:r>
              <a:rPr spc="6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overnight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>
              <a:spcBef>
                <a:spcPts val="600"/>
              </a:spcBef>
            </a:pPr>
            <a:endParaRPr dirty="0">
              <a:latin typeface="Comic Sans MS" panose="030F0702030302020204" pitchFamily="66" charset="0"/>
              <a:cs typeface="Corbel"/>
            </a:endParaRPr>
          </a:p>
          <a:p>
            <a:pPr marL="12700" marR="5080"/>
            <a:r>
              <a:rPr dirty="0">
                <a:latin typeface="Comic Sans MS" panose="030F0702030302020204" pitchFamily="66" charset="0"/>
                <a:cs typeface="Corbel"/>
              </a:rPr>
              <a:t>Centre</a:t>
            </a:r>
            <a:r>
              <a:rPr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staff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always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make</a:t>
            </a:r>
            <a:r>
              <a:rPr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sure</a:t>
            </a:r>
            <a:r>
              <a:rPr spc="1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school</a:t>
            </a:r>
            <a:r>
              <a:rPr spc="6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staff</a:t>
            </a:r>
            <a:r>
              <a:rPr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1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know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where</a:t>
            </a:r>
            <a:r>
              <a:rPr spc="16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find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them</a:t>
            </a:r>
            <a:r>
              <a:rPr spc="1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in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case</a:t>
            </a:r>
            <a:r>
              <a:rPr spc="8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they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needed</a:t>
            </a:r>
            <a:r>
              <a:rPr spc="19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during</a:t>
            </a:r>
            <a:r>
              <a:rPr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night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12065" marR="161925">
              <a:spcBef>
                <a:spcPts val="2210"/>
              </a:spcBef>
              <a:tabLst>
                <a:tab pos="173990" algn="l"/>
              </a:tabLst>
            </a:pPr>
            <a:r>
              <a:rPr spc="-25" dirty="0">
                <a:latin typeface="Comic Sans MS" panose="030F0702030302020204" pitchFamily="66" charset="0"/>
                <a:cs typeface="Corbel"/>
              </a:rPr>
              <a:t>Dorms</a:t>
            </a:r>
            <a:r>
              <a:rPr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arranged</a:t>
            </a:r>
            <a:r>
              <a:rPr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as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per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picture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on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previous</a:t>
            </a:r>
            <a:r>
              <a:rPr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slide.</a:t>
            </a:r>
            <a:r>
              <a:rPr spc="26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School</a:t>
            </a:r>
            <a:r>
              <a:rPr spc="1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staff</a:t>
            </a:r>
            <a:r>
              <a:rPr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be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placed</a:t>
            </a:r>
            <a:r>
              <a:rPr spc="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at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regular </a:t>
            </a:r>
            <a:r>
              <a:rPr dirty="0">
                <a:latin typeface="Comic Sans MS" panose="030F0702030302020204" pitchFamily="66" charset="0"/>
                <a:cs typeface="Corbel"/>
              </a:rPr>
              <a:t>points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for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access.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>
              <a:spcBef>
                <a:spcPts val="370"/>
              </a:spcBef>
              <a:buFont typeface="Corbel"/>
              <a:buChar char="*"/>
            </a:pPr>
            <a:endParaRPr dirty="0">
              <a:latin typeface="Comic Sans MS" panose="030F0702030302020204" pitchFamily="66" charset="0"/>
              <a:cs typeface="Corbel"/>
            </a:endParaRPr>
          </a:p>
          <a:p>
            <a:pPr marL="12700"/>
            <a:r>
              <a:rPr dirty="0">
                <a:latin typeface="Comic Sans MS" panose="030F0702030302020204" pitchFamily="66" charset="0"/>
                <a:cs typeface="Corbel"/>
              </a:rPr>
              <a:t>Staff</a:t>
            </a:r>
            <a:r>
              <a:rPr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ensure</a:t>
            </a:r>
            <a:r>
              <a:rPr spc="1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20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safely</a:t>
            </a:r>
            <a:r>
              <a:rPr spc="8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55" dirty="0">
                <a:latin typeface="Comic Sans MS" panose="030F0702030302020204" pitchFamily="66" charset="0"/>
                <a:cs typeface="Corbel"/>
              </a:rPr>
              <a:t>tucked</a:t>
            </a:r>
            <a:r>
              <a:rPr spc="17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up</a:t>
            </a:r>
            <a:r>
              <a:rPr spc="18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in</a:t>
            </a:r>
            <a:r>
              <a:rPr spc="16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55" dirty="0">
                <a:latin typeface="Comic Sans MS" panose="030F0702030302020204" pitchFamily="66" charset="0"/>
                <a:cs typeface="Corbel"/>
              </a:rPr>
              <a:t>their</a:t>
            </a:r>
            <a:r>
              <a:rPr spc="18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55" dirty="0">
                <a:latin typeface="Comic Sans MS" panose="030F0702030302020204" pitchFamily="66" charset="0"/>
                <a:cs typeface="Corbel"/>
              </a:rPr>
              <a:t>dorms</a:t>
            </a:r>
            <a:r>
              <a:rPr spc="2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remain</a:t>
            </a:r>
            <a:r>
              <a:rPr spc="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awake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until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all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12700"/>
            <a:r>
              <a:rPr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114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asleep,</a:t>
            </a:r>
            <a:r>
              <a:rPr spc="114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conducting</a:t>
            </a:r>
            <a:r>
              <a:rPr spc="1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regular</a:t>
            </a:r>
            <a:r>
              <a:rPr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perimeter</a:t>
            </a:r>
            <a:r>
              <a:rPr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checks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>
              <a:spcBef>
                <a:spcPts val="755"/>
              </a:spcBef>
            </a:pPr>
            <a:endParaRPr dirty="0">
              <a:latin typeface="Comic Sans MS" panose="030F0702030302020204" pitchFamily="66" charset="0"/>
              <a:cs typeface="Corbel"/>
            </a:endParaRPr>
          </a:p>
          <a:p>
            <a:pPr marL="12700" marR="462280">
              <a:spcBef>
                <a:spcPts val="5"/>
              </a:spcBef>
            </a:pPr>
            <a:r>
              <a:rPr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1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must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NOT</a:t>
            </a:r>
            <a:r>
              <a:rPr spc="10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leave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their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dorm</a:t>
            </a:r>
            <a:r>
              <a:rPr spc="10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unless</a:t>
            </a:r>
            <a:r>
              <a:rPr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go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toilet,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in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which</a:t>
            </a:r>
            <a:r>
              <a:rPr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case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they</a:t>
            </a:r>
            <a:r>
              <a:rPr spc="7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must</a:t>
            </a:r>
            <a:r>
              <a:rPr spc="114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make </a:t>
            </a:r>
            <a:r>
              <a:rPr dirty="0">
                <a:latin typeface="Comic Sans MS" panose="030F0702030302020204" pitchFamily="66" charset="0"/>
                <a:cs typeface="Corbel"/>
              </a:rPr>
              <a:t>their way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toilet</a:t>
            </a:r>
            <a:r>
              <a:rPr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quietly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sensibly,</a:t>
            </a:r>
            <a:r>
              <a:rPr spc="16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returning</a:t>
            </a:r>
            <a:r>
              <a:rPr spc="1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straight</a:t>
            </a:r>
            <a:r>
              <a:rPr spc="14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away</a:t>
            </a:r>
            <a:r>
              <a:rPr lang="en-GB" spc="-20" dirty="0">
                <a:latin typeface="Comic Sans MS" panose="030F0702030302020204" pitchFamily="66" charset="0"/>
                <a:cs typeface="Corbel"/>
              </a:rPr>
              <a:t>.</a:t>
            </a:r>
          </a:p>
          <a:p>
            <a:pPr marL="12700" marR="462280">
              <a:spcBef>
                <a:spcPts val="5"/>
              </a:spcBef>
            </a:pPr>
            <a:endParaRPr lang="en-GB" spc="-20" dirty="0">
              <a:latin typeface="Comic Sans MS" panose="030F0702030302020204" pitchFamily="66" charset="0"/>
              <a:cs typeface="Corbel"/>
            </a:endParaRPr>
          </a:p>
          <a:p>
            <a:pPr marL="12700" marR="462280">
              <a:spcBef>
                <a:spcPts val="5"/>
              </a:spcBef>
            </a:pPr>
            <a:r>
              <a:rPr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remain</a:t>
            </a:r>
            <a:r>
              <a:rPr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in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their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dorms</a:t>
            </a:r>
            <a:r>
              <a:rPr spc="8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until a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school</a:t>
            </a:r>
            <a:r>
              <a:rPr spc="1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staff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member</a:t>
            </a:r>
            <a:r>
              <a:rPr spc="1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wakes</a:t>
            </a:r>
            <a:r>
              <a:rPr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them</a:t>
            </a:r>
            <a:r>
              <a:rPr lang="en-GB" spc="-20" dirty="0">
                <a:latin typeface="Comic Sans MS" panose="030F0702030302020204" pitchFamily="66" charset="0"/>
                <a:cs typeface="Corbel"/>
              </a:rPr>
              <a:t>.</a:t>
            </a:r>
            <a:endParaRPr sz="2400" dirty="0">
              <a:latin typeface="Comic Sans MS" panose="030F0702030302020204" pitchFamily="66" charset="0"/>
              <a:cs typeface="Corbe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0922" y="334467"/>
            <a:ext cx="245872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10" dirty="0">
                <a:latin typeface="Corbel"/>
                <a:cs typeface="Corbel"/>
              </a:rPr>
              <a:t>Mealtimes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15401" y="1524000"/>
            <a:ext cx="2772155" cy="206654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48800" y="4723131"/>
            <a:ext cx="2238756" cy="168681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81001" y="973582"/>
            <a:ext cx="9296399" cy="4929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spcBef>
                <a:spcPts val="100"/>
              </a:spcBef>
            </a:pPr>
            <a:r>
              <a:rPr dirty="0">
                <a:latin typeface="Comic Sans MS" panose="030F0702030302020204" pitchFamily="66" charset="0"/>
                <a:cs typeface="Corbel"/>
              </a:rPr>
              <a:t>All</a:t>
            </a:r>
            <a:r>
              <a:rPr spc="-9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Entrust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centres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‘nut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free’</a:t>
            </a:r>
            <a:r>
              <a:rPr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caterers</a:t>
            </a:r>
            <a:r>
              <a:rPr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are</a:t>
            </a:r>
            <a:r>
              <a:rPr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highly</a:t>
            </a:r>
            <a:r>
              <a:rPr spc="-9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competent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in</a:t>
            </a:r>
            <a:r>
              <a:rPr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providing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>
              <a:spcBef>
                <a:spcPts val="20"/>
              </a:spcBef>
            </a:pPr>
            <a:r>
              <a:rPr dirty="0">
                <a:latin typeface="Comic Sans MS" panose="030F0702030302020204" pitchFamily="66" charset="0"/>
                <a:cs typeface="Corbel"/>
              </a:rPr>
              <a:t>for</a:t>
            </a:r>
            <a:r>
              <a:rPr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wide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range</a:t>
            </a:r>
            <a:r>
              <a:rPr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of</a:t>
            </a:r>
            <a:r>
              <a:rPr spc="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special</a:t>
            </a:r>
            <a:r>
              <a:rPr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dietary</a:t>
            </a:r>
            <a:r>
              <a:rPr spc="-10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requirements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allergen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avoidance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>
              <a:spcBef>
                <a:spcPts val="40"/>
              </a:spcBef>
            </a:pP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>
              <a:tabLst>
                <a:tab pos="197485" algn="l"/>
              </a:tabLst>
            </a:pPr>
            <a:r>
              <a:rPr dirty="0">
                <a:latin typeface="Comic Sans MS" panose="030F0702030302020204" pitchFamily="66" charset="0"/>
                <a:cs typeface="Corbel"/>
              </a:rPr>
              <a:t>Meal</a:t>
            </a:r>
            <a:r>
              <a:rPr spc="-9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choices</a:t>
            </a:r>
            <a:r>
              <a:rPr spc="-9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be</a:t>
            </a:r>
            <a:r>
              <a:rPr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made</a:t>
            </a:r>
            <a:r>
              <a:rPr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upon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arrival,</a:t>
            </a:r>
            <a:r>
              <a:rPr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on</a:t>
            </a:r>
            <a:r>
              <a:rPr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each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of</a:t>
            </a:r>
            <a:r>
              <a:rPr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following</a:t>
            </a:r>
            <a:r>
              <a:rPr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days</a:t>
            </a:r>
            <a:r>
              <a:rPr lang="en-GB" spc="-2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 marR="3001645">
              <a:spcBef>
                <a:spcPts val="1964"/>
              </a:spcBef>
            </a:pPr>
            <a:r>
              <a:rPr spc="-10" dirty="0">
                <a:latin typeface="Comic Sans MS" panose="030F0702030302020204" pitchFamily="66" charset="0"/>
                <a:cs typeface="Corbel"/>
              </a:rPr>
              <a:t>Every</a:t>
            </a:r>
            <a:r>
              <a:rPr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tap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is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for</a:t>
            </a:r>
            <a:r>
              <a:rPr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drinking</a:t>
            </a:r>
            <a:r>
              <a:rPr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water</a:t>
            </a:r>
            <a:r>
              <a:rPr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so</a:t>
            </a:r>
            <a:r>
              <a:rPr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-1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can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fill</a:t>
            </a:r>
            <a:r>
              <a:rPr spc="-114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up</a:t>
            </a:r>
            <a:r>
              <a:rPr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their</a:t>
            </a:r>
            <a:r>
              <a:rPr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water</a:t>
            </a:r>
            <a:r>
              <a:rPr spc="10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bottle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as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frequently</a:t>
            </a:r>
            <a:r>
              <a:rPr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as</a:t>
            </a:r>
            <a:r>
              <a:rPr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they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require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>
              <a:spcBef>
                <a:spcPts val="35"/>
              </a:spcBef>
            </a:pP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>
              <a:tabLst>
                <a:tab pos="188595" algn="l"/>
              </a:tabLst>
            </a:pPr>
            <a:r>
              <a:rPr dirty="0">
                <a:latin typeface="Comic Sans MS" panose="030F0702030302020204" pitchFamily="66" charset="0"/>
                <a:cs typeface="Corbel"/>
              </a:rPr>
              <a:t>A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typical</a:t>
            </a:r>
            <a:r>
              <a:rPr spc="-10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day</a:t>
            </a:r>
            <a:r>
              <a:rPr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consists</a:t>
            </a:r>
            <a:r>
              <a:rPr spc="-9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of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breakfast,</a:t>
            </a:r>
            <a:r>
              <a:rPr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lunch,</a:t>
            </a:r>
            <a:r>
              <a:rPr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dinner</a:t>
            </a:r>
            <a:r>
              <a:rPr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evening</a:t>
            </a:r>
            <a:r>
              <a:rPr spc="-11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‘supper’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>
              <a:spcBef>
                <a:spcPts val="2039"/>
              </a:spcBef>
              <a:tabLst>
                <a:tab pos="187960" algn="l"/>
              </a:tabLst>
            </a:pPr>
            <a:r>
              <a:rPr spc="-10"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sit</a:t>
            </a:r>
            <a:r>
              <a:rPr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at ‘team</a:t>
            </a:r>
            <a:r>
              <a:rPr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tables’</a:t>
            </a:r>
            <a:r>
              <a:rPr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eat</a:t>
            </a:r>
            <a:r>
              <a:rPr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with their</a:t>
            </a:r>
            <a:r>
              <a:rPr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‘team’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rest</a:t>
            </a:r>
            <a:r>
              <a:rPr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of</a:t>
            </a:r>
            <a:r>
              <a:rPr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their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>
              <a:spcBef>
                <a:spcPts val="5"/>
              </a:spcBef>
            </a:pPr>
            <a:r>
              <a:rPr dirty="0">
                <a:latin typeface="Comic Sans MS" panose="030F0702030302020204" pitchFamily="66" charset="0"/>
                <a:cs typeface="Corbel"/>
              </a:rPr>
              <a:t>school.</a:t>
            </a:r>
            <a:r>
              <a:rPr spc="20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School</a:t>
            </a:r>
            <a:r>
              <a:rPr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staff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members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be</a:t>
            </a:r>
            <a:r>
              <a:rPr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present</a:t>
            </a:r>
            <a:r>
              <a:rPr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throughout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 marR="3594735">
              <a:spcBef>
                <a:spcPts val="2040"/>
              </a:spcBef>
            </a:pPr>
            <a:r>
              <a:rPr dirty="0">
                <a:latin typeface="Comic Sans MS" panose="030F0702030302020204" pitchFamily="66" charset="0"/>
                <a:cs typeface="Corbel"/>
              </a:rPr>
              <a:t>Laches</a:t>
            </a:r>
            <a:r>
              <a:rPr spc="-14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Wood</a:t>
            </a:r>
            <a:r>
              <a:rPr lang="en-GB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offers</a:t>
            </a:r>
            <a:r>
              <a:rPr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following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menus;</a:t>
            </a:r>
            <a:r>
              <a:rPr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main,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egg-free,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gluten-free, </a:t>
            </a:r>
            <a:r>
              <a:rPr dirty="0">
                <a:latin typeface="Comic Sans MS" panose="030F0702030302020204" pitchFamily="66" charset="0"/>
                <a:cs typeface="Corbel"/>
              </a:rPr>
              <a:t>milk-free</a:t>
            </a:r>
            <a:r>
              <a:rPr lang="en-GB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and</a:t>
            </a:r>
            <a:r>
              <a:rPr spc="21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vegan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.</a:t>
            </a:r>
            <a:endParaRPr dirty="0">
              <a:latin typeface="Comic Sans MS" panose="030F0702030302020204" pitchFamily="66" charset="0"/>
              <a:cs typeface="Corbel"/>
            </a:endParaRPr>
          </a:p>
          <a:p>
            <a:pPr marL="25400">
              <a:spcBef>
                <a:spcPts val="2110"/>
              </a:spcBef>
              <a:tabLst>
                <a:tab pos="177800" algn="l"/>
              </a:tabLst>
            </a:pPr>
            <a:r>
              <a:rPr spc="-70" dirty="0">
                <a:latin typeface="Comic Sans MS" panose="030F0702030302020204" pitchFamily="66" charset="0"/>
                <a:cs typeface="Corbel"/>
              </a:rPr>
              <a:t>We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will</a:t>
            </a:r>
            <a:r>
              <a:rPr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use</a:t>
            </a:r>
            <a:r>
              <a:rPr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our</a:t>
            </a:r>
            <a:r>
              <a:rPr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school</a:t>
            </a:r>
            <a:r>
              <a:rPr spc="-10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dietary</a:t>
            </a:r>
            <a:r>
              <a:rPr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information</a:t>
            </a:r>
            <a:r>
              <a:rPr spc="-9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to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inform</a:t>
            </a:r>
            <a:r>
              <a:rPr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Laches</a:t>
            </a:r>
            <a:r>
              <a:rPr spc="-160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50" dirty="0">
                <a:latin typeface="Comic Sans MS" panose="030F0702030302020204" pitchFamily="66" charset="0"/>
                <a:cs typeface="Corbel"/>
              </a:rPr>
              <a:t>Wood</a:t>
            </a:r>
            <a:r>
              <a:rPr spc="-12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of</a:t>
            </a:r>
            <a:r>
              <a:rPr spc="65" dirty="0">
                <a:latin typeface="Comic Sans MS" panose="030F0702030302020204" pitchFamily="66" charset="0"/>
                <a:cs typeface="Corbel"/>
              </a:rPr>
              <a:t> </a:t>
            </a:r>
            <a:r>
              <a:rPr dirty="0">
                <a:latin typeface="Comic Sans MS" panose="030F0702030302020204" pitchFamily="66" charset="0"/>
                <a:cs typeface="Corbel"/>
              </a:rPr>
              <a:t>the</a:t>
            </a:r>
            <a:r>
              <a:rPr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20" dirty="0">
                <a:latin typeface="Comic Sans MS" panose="030F0702030302020204" pitchFamily="66" charset="0"/>
                <a:cs typeface="Corbel"/>
              </a:rPr>
              <a:t>children’s</a:t>
            </a:r>
            <a:r>
              <a:rPr spc="-12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dietary</a:t>
            </a:r>
            <a:r>
              <a:rPr spc="-95" dirty="0">
                <a:latin typeface="Comic Sans MS" panose="030F0702030302020204" pitchFamily="66" charset="0"/>
                <a:cs typeface="Corbel"/>
              </a:rPr>
              <a:t> </a:t>
            </a:r>
            <a:r>
              <a:rPr spc="-10" dirty="0">
                <a:latin typeface="Comic Sans MS" panose="030F0702030302020204" pitchFamily="66" charset="0"/>
                <a:cs typeface="Corbel"/>
              </a:rPr>
              <a:t>needs</a:t>
            </a:r>
            <a:r>
              <a:rPr lang="en-GB" spc="-10" dirty="0">
                <a:latin typeface="Comic Sans MS" panose="030F0702030302020204" pitchFamily="66" charset="0"/>
                <a:cs typeface="Corbel"/>
              </a:rPr>
              <a:t>, as informed by parents and carers.</a:t>
            </a:r>
            <a:endParaRPr dirty="0">
              <a:latin typeface="Comic Sans MS" panose="030F0702030302020204" pitchFamily="66" charset="0"/>
              <a:cs typeface="Corbe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248411"/>
            <a:ext cx="11725910" cy="6372225"/>
          </a:xfrm>
          <a:custGeom>
            <a:avLst/>
            <a:gdLst/>
            <a:ahLst/>
            <a:cxnLst/>
            <a:rect l="l" t="t" r="r" b="b"/>
            <a:pathLst>
              <a:path w="11725910" h="6372225">
                <a:moveTo>
                  <a:pt x="11725656" y="0"/>
                </a:moveTo>
                <a:lnTo>
                  <a:pt x="0" y="0"/>
                </a:lnTo>
                <a:lnTo>
                  <a:pt x="0" y="6371844"/>
                </a:lnTo>
                <a:lnTo>
                  <a:pt x="11725656" y="6371844"/>
                </a:lnTo>
                <a:lnTo>
                  <a:pt x="117256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3756" y="362711"/>
            <a:ext cx="4753356" cy="359054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01411" y="362711"/>
            <a:ext cx="3247643" cy="248564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01411" y="3124200"/>
            <a:ext cx="3247643" cy="249631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563356" y="362711"/>
            <a:ext cx="3238500" cy="248564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563356" y="3124200"/>
            <a:ext cx="3238500" cy="249631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38714" y="3961003"/>
            <a:ext cx="10236640" cy="3228448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7712075">
              <a:spcBef>
                <a:spcPts val="95"/>
              </a:spcBef>
            </a:pPr>
            <a:r>
              <a:rPr sz="1400" spc="-10" dirty="0">
                <a:latin typeface="Corbel"/>
                <a:cs typeface="Corbel"/>
              </a:rPr>
              <a:t>Copies</a:t>
            </a:r>
            <a:r>
              <a:rPr sz="1400" spc="-30" dirty="0">
                <a:latin typeface="Corbel"/>
                <a:cs typeface="Corbel"/>
              </a:rPr>
              <a:t> </a:t>
            </a:r>
            <a:r>
              <a:rPr sz="1400" dirty="0">
                <a:latin typeface="Corbel"/>
                <a:cs typeface="Corbel"/>
              </a:rPr>
              <a:t>of</a:t>
            </a:r>
            <a:r>
              <a:rPr sz="1400" spc="-30" dirty="0">
                <a:latin typeface="Corbel"/>
                <a:cs typeface="Corbel"/>
              </a:rPr>
              <a:t> </a:t>
            </a:r>
            <a:r>
              <a:rPr sz="1400" dirty="0">
                <a:latin typeface="Corbel"/>
                <a:cs typeface="Corbel"/>
              </a:rPr>
              <a:t>all</a:t>
            </a:r>
            <a:r>
              <a:rPr sz="1400" spc="-35" dirty="0">
                <a:latin typeface="Corbel"/>
                <a:cs typeface="Corbel"/>
              </a:rPr>
              <a:t> </a:t>
            </a:r>
            <a:r>
              <a:rPr sz="1400" dirty="0">
                <a:latin typeface="Corbel"/>
                <a:cs typeface="Corbel"/>
              </a:rPr>
              <a:t>menus</a:t>
            </a:r>
            <a:r>
              <a:rPr lang="en-GB" sz="1400" dirty="0">
                <a:latin typeface="Corbel"/>
                <a:cs typeface="Corbel"/>
              </a:rPr>
              <a:t> are available on the school website Outdoor learning page.</a:t>
            </a:r>
            <a:endParaRPr sz="1400" spc="-5" dirty="0">
              <a:latin typeface="Corbel"/>
              <a:cs typeface="Corbel"/>
            </a:endParaRPr>
          </a:p>
          <a:p>
            <a:pPr marL="12700" marR="7778115"/>
            <a:r>
              <a:rPr sz="1400" dirty="0">
                <a:latin typeface="Corbel"/>
                <a:cs typeface="Corbel"/>
              </a:rPr>
              <a:t>Additional</a:t>
            </a:r>
            <a:r>
              <a:rPr sz="1400" spc="5" dirty="0">
                <a:latin typeface="Corbel"/>
                <a:cs typeface="Corbel"/>
              </a:rPr>
              <a:t> </a:t>
            </a:r>
            <a:r>
              <a:rPr sz="1400" dirty="0">
                <a:latin typeface="Corbel"/>
                <a:cs typeface="Corbel"/>
              </a:rPr>
              <a:t>copies</a:t>
            </a:r>
            <a:r>
              <a:rPr sz="1400" spc="35" dirty="0">
                <a:latin typeface="Corbel"/>
                <a:cs typeface="Corbel"/>
              </a:rPr>
              <a:t> </a:t>
            </a:r>
            <a:r>
              <a:rPr sz="1400" dirty="0">
                <a:latin typeface="Corbel"/>
                <a:cs typeface="Corbel"/>
              </a:rPr>
              <a:t>are</a:t>
            </a:r>
            <a:r>
              <a:rPr sz="1400" spc="20" dirty="0">
                <a:latin typeface="Corbel"/>
                <a:cs typeface="Corbel"/>
              </a:rPr>
              <a:t> </a:t>
            </a:r>
            <a:r>
              <a:rPr sz="1400" spc="-10" dirty="0">
                <a:latin typeface="Corbel"/>
                <a:cs typeface="Corbel"/>
              </a:rPr>
              <a:t>available </a:t>
            </a:r>
            <a:r>
              <a:rPr sz="1400" dirty="0">
                <a:latin typeface="Corbel"/>
                <a:cs typeface="Corbel"/>
              </a:rPr>
              <a:t>on</a:t>
            </a:r>
            <a:r>
              <a:rPr sz="1400" spc="390" dirty="0">
                <a:latin typeface="Corbel"/>
                <a:cs typeface="Corbel"/>
              </a:rPr>
              <a:t> </a:t>
            </a:r>
            <a:r>
              <a:rPr sz="1400" spc="-10" dirty="0">
                <a:latin typeface="Corbel"/>
                <a:cs typeface="Corbel"/>
              </a:rPr>
              <a:t>request</a:t>
            </a:r>
            <a:r>
              <a:rPr sz="1400" spc="-114" dirty="0">
                <a:latin typeface="Corbel"/>
                <a:cs typeface="Corbel"/>
              </a:rPr>
              <a:t> </a:t>
            </a:r>
            <a:r>
              <a:rPr sz="1400" dirty="0">
                <a:latin typeface="Corbel"/>
                <a:cs typeface="Corbel"/>
              </a:rPr>
              <a:t>from</a:t>
            </a:r>
            <a:r>
              <a:rPr sz="1400" spc="-5" dirty="0">
                <a:latin typeface="Corbel"/>
                <a:cs typeface="Corbel"/>
              </a:rPr>
              <a:t> </a:t>
            </a:r>
            <a:r>
              <a:rPr sz="1400" dirty="0">
                <a:latin typeface="Corbel"/>
                <a:cs typeface="Corbel"/>
              </a:rPr>
              <a:t>the</a:t>
            </a:r>
            <a:r>
              <a:rPr sz="1400" spc="25" dirty="0">
                <a:latin typeface="Corbel"/>
                <a:cs typeface="Corbel"/>
              </a:rPr>
              <a:t> </a:t>
            </a:r>
            <a:r>
              <a:rPr sz="1400" spc="-10" dirty="0">
                <a:latin typeface="Corbel"/>
                <a:cs typeface="Corbel"/>
              </a:rPr>
              <a:t>school office.</a:t>
            </a:r>
            <a:r>
              <a:rPr lang="en-GB" sz="1400" spc="-10" dirty="0">
                <a:latin typeface="Corbel"/>
                <a:cs typeface="Corbel"/>
              </a:rPr>
              <a:t> For any special diets, please talk to the school office and we will pass this on to LACHES </a:t>
            </a:r>
            <a:r>
              <a:rPr lang="en-GB" sz="1400" spc="-10" dirty="0" err="1">
                <a:latin typeface="Corbel"/>
                <a:cs typeface="Corbel"/>
              </a:rPr>
              <a:t>wOOD</a:t>
            </a:r>
            <a:r>
              <a:rPr lang="en-GB" sz="1400" spc="-10" dirty="0">
                <a:latin typeface="Corbel"/>
                <a:cs typeface="Corbel"/>
              </a:rPr>
              <a:t> IN ADVANCE.</a:t>
            </a:r>
            <a:endParaRPr sz="1400" dirty="0">
              <a:latin typeface="Corbel"/>
              <a:cs typeface="Corbel"/>
            </a:endParaRPr>
          </a:p>
          <a:p>
            <a:pPr marL="12700" marR="7778115"/>
            <a:endParaRPr lang="en-GB" sz="1400" spc="-10" dirty="0">
              <a:solidFill>
                <a:srgbClr val="000000"/>
              </a:solidFill>
              <a:latin typeface="Corbel"/>
              <a:cs typeface="Corbel"/>
            </a:endParaRPr>
          </a:p>
          <a:p>
            <a:pPr marL="34925" algn="ctr">
              <a:lnSpc>
                <a:spcPts val="2685"/>
              </a:lnSpc>
            </a:pPr>
            <a:r>
              <a:rPr sz="2400" b="1" dirty="0">
                <a:solidFill>
                  <a:srgbClr val="FF0000"/>
                </a:solidFill>
                <a:latin typeface="Corbel"/>
                <a:cs typeface="Corbel"/>
              </a:rPr>
              <a:t>DO</a:t>
            </a:r>
            <a:r>
              <a:rPr sz="2400" b="1" spc="-12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50" dirty="0">
                <a:solidFill>
                  <a:srgbClr val="FF0000"/>
                </a:solidFill>
                <a:latin typeface="Corbel"/>
                <a:cs typeface="Corbel"/>
              </a:rPr>
              <a:t>NOT</a:t>
            </a:r>
            <a:r>
              <a:rPr sz="2400" b="1" spc="-10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25" dirty="0">
                <a:solidFill>
                  <a:srgbClr val="FF0000"/>
                </a:solidFill>
                <a:latin typeface="Corbel"/>
                <a:cs typeface="Corbel"/>
              </a:rPr>
              <a:t>ALLOW</a:t>
            </a:r>
            <a:r>
              <a:rPr sz="2400" b="1" spc="-10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orbel"/>
                <a:cs typeface="Corbel"/>
              </a:rPr>
              <a:t>CHILDREN</a:t>
            </a:r>
            <a:r>
              <a:rPr sz="2400" b="1" spc="-14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orbel"/>
                <a:cs typeface="Corbel"/>
              </a:rPr>
              <a:t>TO</a:t>
            </a:r>
            <a:r>
              <a:rPr sz="2400" b="1" spc="-4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orbel"/>
                <a:cs typeface="Corbel"/>
              </a:rPr>
              <a:t>BRING</a:t>
            </a:r>
            <a:r>
              <a:rPr sz="2400" b="1" spc="-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orbel"/>
                <a:cs typeface="Corbel"/>
              </a:rPr>
              <a:t>EXTRA</a:t>
            </a:r>
            <a:r>
              <a:rPr sz="2400" b="1" spc="-7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orbel"/>
                <a:cs typeface="Corbel"/>
              </a:rPr>
              <a:t>SNACKS</a:t>
            </a:r>
            <a:r>
              <a:rPr sz="2400" b="1" spc="-6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30" dirty="0">
                <a:solidFill>
                  <a:srgbClr val="FF0000"/>
                </a:solidFill>
                <a:latin typeface="Corbel"/>
                <a:cs typeface="Corbel"/>
              </a:rPr>
              <a:t>–THEY</a:t>
            </a:r>
            <a:r>
              <a:rPr sz="2400" b="1" spc="-5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orbel"/>
                <a:cs typeface="Corbel"/>
              </a:rPr>
              <a:t>WILL</a:t>
            </a:r>
            <a:r>
              <a:rPr sz="2400" b="1" spc="-3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orbel"/>
                <a:cs typeface="Corbel"/>
              </a:rPr>
              <a:t>NOT</a:t>
            </a:r>
            <a:r>
              <a:rPr sz="2400" b="1" spc="-4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orbel"/>
                <a:cs typeface="Corbel"/>
              </a:rPr>
              <a:t>BE</a:t>
            </a:r>
            <a:r>
              <a:rPr sz="2400" b="1" spc="-4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orbel"/>
                <a:cs typeface="Corbel"/>
              </a:rPr>
              <a:t>NEEDED</a:t>
            </a:r>
            <a:endParaRPr sz="2400" dirty="0">
              <a:latin typeface="Corbel"/>
              <a:cs typeface="Corbel"/>
            </a:endParaRPr>
          </a:p>
          <a:p>
            <a:pPr marL="36830" algn="ctr">
              <a:lnSpc>
                <a:spcPct val="100000"/>
              </a:lnSpc>
              <a:spcBef>
                <a:spcPts val="25"/>
              </a:spcBef>
            </a:pPr>
            <a:r>
              <a:rPr sz="2400" b="1" dirty="0">
                <a:solidFill>
                  <a:srgbClr val="FF0000"/>
                </a:solidFill>
                <a:latin typeface="Corbel"/>
                <a:cs typeface="Corbel"/>
              </a:rPr>
              <a:t>AND</a:t>
            </a:r>
            <a:r>
              <a:rPr sz="2400" b="1" spc="-2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90" dirty="0">
                <a:solidFill>
                  <a:srgbClr val="FF0000"/>
                </a:solidFill>
                <a:latin typeface="Corbel"/>
                <a:cs typeface="Corbel"/>
              </a:rPr>
              <a:t>MAY</a:t>
            </a:r>
            <a:r>
              <a:rPr sz="2400" b="1" spc="-12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60" dirty="0">
                <a:solidFill>
                  <a:srgbClr val="FF0000"/>
                </a:solidFill>
                <a:latin typeface="Corbel"/>
                <a:cs typeface="Corbel"/>
              </a:rPr>
              <a:t>ATTRACT</a:t>
            </a:r>
            <a:r>
              <a:rPr sz="2400" b="1" spc="-1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55" dirty="0">
                <a:solidFill>
                  <a:srgbClr val="FF0000"/>
                </a:solidFill>
                <a:latin typeface="Corbel"/>
                <a:cs typeface="Corbel"/>
              </a:rPr>
              <a:t>UNWANTED</a:t>
            </a:r>
            <a:r>
              <a:rPr sz="2400" b="1" spc="-125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orbel"/>
                <a:cs typeface="Corbel"/>
              </a:rPr>
              <a:t>DORM</a:t>
            </a:r>
            <a:r>
              <a:rPr lang="en-GB" sz="2400" b="1" spc="-10" dirty="0">
                <a:solidFill>
                  <a:srgbClr val="FF000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orbel"/>
                <a:cs typeface="Corbel"/>
              </a:rPr>
              <a:t>VISITORS…</a:t>
            </a:r>
            <a:endParaRPr sz="24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04980" rIns="0" bIns="0" rtlCol="0">
            <a:spAutoFit/>
          </a:bodyPr>
          <a:lstStyle/>
          <a:p>
            <a:pPr marL="784225">
              <a:lnSpc>
                <a:spcPct val="100000"/>
              </a:lnSpc>
              <a:spcBef>
                <a:spcPts val="105"/>
              </a:spcBef>
            </a:pPr>
            <a:r>
              <a:rPr b="0" spc="-10" dirty="0">
                <a:latin typeface="Corbel"/>
                <a:cs typeface="Corbel"/>
              </a:rPr>
              <a:t>Souvenir</a:t>
            </a:r>
            <a:r>
              <a:rPr b="0" spc="-19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Shop</a:t>
            </a:r>
            <a:r>
              <a:rPr b="0" spc="-6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/</a:t>
            </a:r>
            <a:r>
              <a:rPr b="0" spc="-85" dirty="0">
                <a:latin typeface="Corbel"/>
                <a:cs typeface="Corbel"/>
              </a:rPr>
              <a:t> </a:t>
            </a:r>
            <a:r>
              <a:rPr b="0" spc="-30" dirty="0">
                <a:latin typeface="Corbel"/>
                <a:cs typeface="Corbel"/>
              </a:rPr>
              <a:t>Pocket</a:t>
            </a:r>
            <a:r>
              <a:rPr b="0" spc="-12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Money: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45565" y="1708150"/>
            <a:ext cx="9283065" cy="410304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19710" algn="l"/>
              </a:tabLst>
            </a:pPr>
            <a:r>
              <a:rPr sz="2150" spc="-20" dirty="0">
                <a:latin typeface="Comic Sans MS" panose="030F0702030302020204" pitchFamily="66" charset="0"/>
                <a:cs typeface="Corbel"/>
              </a:rPr>
              <a:t>Laches</a:t>
            </a:r>
            <a:r>
              <a:rPr sz="2150" spc="-10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20" dirty="0">
                <a:latin typeface="Comic Sans MS" panose="030F0702030302020204" pitchFamily="66" charset="0"/>
                <a:cs typeface="Corbel"/>
              </a:rPr>
              <a:t>Wood</a:t>
            </a:r>
            <a:r>
              <a:rPr sz="2150"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has</a:t>
            </a:r>
            <a:r>
              <a:rPr sz="2150"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a</a:t>
            </a:r>
            <a:r>
              <a:rPr sz="215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souvenir</a:t>
            </a:r>
            <a:r>
              <a:rPr sz="2150" spc="114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shop</a:t>
            </a:r>
            <a:r>
              <a:rPr sz="2150" spc="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that</a:t>
            </a:r>
            <a:r>
              <a:rPr sz="2150" spc="10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opens</a:t>
            </a:r>
            <a:r>
              <a:rPr sz="2150" spc="1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on</a:t>
            </a:r>
            <a:r>
              <a:rPr sz="215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215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last</a:t>
            </a:r>
            <a:r>
              <a:rPr sz="215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25" dirty="0">
                <a:latin typeface="Comic Sans MS" panose="030F0702030302020204" pitchFamily="66" charset="0"/>
                <a:cs typeface="Corbel"/>
              </a:rPr>
              <a:t>day</a:t>
            </a:r>
            <a:r>
              <a:rPr lang="en-GB" sz="2150" spc="-25" dirty="0">
                <a:latin typeface="Comic Sans MS" panose="030F0702030302020204" pitchFamily="66" charset="0"/>
                <a:cs typeface="Corbel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19710" algn="l"/>
              </a:tabLst>
            </a:pPr>
            <a:endParaRPr lang="en-GB" sz="2150" spc="-25" dirty="0">
              <a:latin typeface="Comic Sans MS" panose="030F0702030302020204" pitchFamily="66" charset="0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19710" algn="l"/>
              </a:tabLst>
            </a:pPr>
            <a:r>
              <a:rPr sz="2150" dirty="0">
                <a:latin typeface="Comic Sans MS" panose="030F0702030302020204" pitchFamily="66" charset="0"/>
                <a:cs typeface="Corbel"/>
              </a:rPr>
              <a:t>They</a:t>
            </a:r>
            <a:r>
              <a:rPr sz="2150"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have</a:t>
            </a:r>
            <a:r>
              <a:rPr sz="2150"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a</a:t>
            </a:r>
            <a:r>
              <a:rPr sz="215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great</a:t>
            </a:r>
            <a:r>
              <a:rPr sz="2150"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range</a:t>
            </a:r>
            <a:r>
              <a:rPr sz="215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2150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souvenirs</a:t>
            </a:r>
            <a:r>
              <a:rPr sz="2150" spc="1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that</a:t>
            </a:r>
            <a:r>
              <a:rPr sz="215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z="2150" spc="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may</a:t>
            </a:r>
            <a:r>
              <a:rPr sz="2150"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buy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to</a:t>
            </a:r>
            <a:r>
              <a:rPr sz="2150"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take</a:t>
            </a:r>
            <a:r>
              <a:rPr sz="2150"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20" dirty="0">
                <a:latin typeface="Comic Sans MS" panose="030F0702030302020204" pitchFamily="66" charset="0"/>
                <a:cs typeface="Corbel"/>
              </a:rPr>
              <a:t>home</a:t>
            </a:r>
            <a:r>
              <a:rPr lang="en-GB" sz="2150" spc="-20" dirty="0">
                <a:latin typeface="Comic Sans MS" panose="030F0702030302020204" pitchFamily="66" charset="0"/>
                <a:cs typeface="Corbel"/>
              </a:rPr>
              <a:t>.</a:t>
            </a:r>
            <a:endParaRPr sz="2150" dirty="0">
              <a:latin typeface="Comic Sans MS" panose="030F0702030302020204" pitchFamily="66" charset="0"/>
              <a:cs typeface="Corbel"/>
            </a:endParaRPr>
          </a:p>
          <a:p>
            <a:pPr marL="12700" marR="361950">
              <a:lnSpc>
                <a:spcPts val="2300"/>
              </a:lnSpc>
              <a:spcBef>
                <a:spcPts val="2485"/>
              </a:spcBef>
            </a:pPr>
            <a:r>
              <a:rPr sz="2150"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z="2150"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may</a:t>
            </a:r>
            <a:r>
              <a:rPr sz="215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bring</a:t>
            </a:r>
            <a:r>
              <a:rPr sz="2150"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a</a:t>
            </a:r>
            <a:r>
              <a:rPr sz="2150" spc="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small</a:t>
            </a:r>
            <a:r>
              <a:rPr sz="215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NAMED</a:t>
            </a:r>
            <a:r>
              <a:rPr sz="2150" spc="1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purse/wallet</a:t>
            </a:r>
            <a:r>
              <a:rPr sz="2150" spc="1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with</a:t>
            </a:r>
            <a:r>
              <a:rPr sz="215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them</a:t>
            </a:r>
            <a:r>
              <a:rPr sz="2150" spc="1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but</a:t>
            </a:r>
            <a:r>
              <a:rPr sz="215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please</a:t>
            </a:r>
            <a:r>
              <a:rPr sz="2150" spc="1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do</a:t>
            </a:r>
            <a:r>
              <a:rPr sz="215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25" dirty="0">
                <a:latin typeface="Comic Sans MS" panose="030F0702030302020204" pitchFamily="66" charset="0"/>
                <a:cs typeface="Corbel"/>
              </a:rPr>
              <a:t>not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bring</a:t>
            </a:r>
            <a:r>
              <a:rPr sz="215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any</a:t>
            </a:r>
            <a:r>
              <a:rPr sz="2150"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more</a:t>
            </a:r>
            <a:r>
              <a:rPr sz="2150" spc="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than</a:t>
            </a:r>
            <a:r>
              <a:rPr sz="2150"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25" dirty="0">
                <a:latin typeface="Comic Sans MS" panose="030F0702030302020204" pitchFamily="66" charset="0"/>
                <a:cs typeface="Corbel"/>
              </a:rPr>
              <a:t>£10</a:t>
            </a:r>
            <a:r>
              <a:rPr lang="en-GB" sz="2150" spc="-25" dirty="0">
                <a:latin typeface="Comic Sans MS" panose="030F0702030302020204" pitchFamily="66" charset="0"/>
                <a:cs typeface="Corbel"/>
              </a:rPr>
              <a:t>.</a:t>
            </a:r>
            <a:endParaRPr sz="2150" dirty="0">
              <a:latin typeface="Comic Sans MS" panose="030F0702030302020204" pitchFamily="66" charset="0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2170"/>
              </a:spcBef>
              <a:tabLst>
                <a:tab pos="210820" algn="l"/>
              </a:tabLst>
            </a:pPr>
            <a:r>
              <a:rPr sz="2150" dirty="0">
                <a:latin typeface="Comic Sans MS" panose="030F0702030302020204" pitchFamily="66" charset="0"/>
                <a:cs typeface="Corbel"/>
              </a:rPr>
              <a:t>Small</a:t>
            </a:r>
            <a:r>
              <a:rPr sz="215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change</a:t>
            </a:r>
            <a:r>
              <a:rPr sz="2150" spc="1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is</a:t>
            </a:r>
            <a:r>
              <a:rPr sz="215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advised</a:t>
            </a:r>
            <a:r>
              <a:rPr sz="2150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where</a:t>
            </a:r>
            <a:r>
              <a:rPr sz="2150" spc="1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possible</a:t>
            </a:r>
            <a:r>
              <a:rPr sz="2150" spc="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please</a:t>
            </a:r>
            <a:r>
              <a:rPr lang="en-GB" sz="2150" spc="-10" dirty="0">
                <a:latin typeface="Comic Sans MS" panose="030F0702030302020204" pitchFamily="66" charset="0"/>
                <a:cs typeface="Corbel"/>
              </a:rPr>
              <a:t>.</a:t>
            </a:r>
            <a:endParaRPr sz="2150" dirty="0">
              <a:latin typeface="Comic Sans MS" panose="030F0702030302020204" pitchFamily="66" charset="0"/>
              <a:cs typeface="Corbel"/>
            </a:endParaRPr>
          </a:p>
          <a:p>
            <a:pPr marL="12700" marR="5080">
              <a:lnSpc>
                <a:spcPts val="2380"/>
              </a:lnSpc>
              <a:spcBef>
                <a:spcPts val="2325"/>
              </a:spcBef>
            </a:pPr>
            <a:r>
              <a:rPr sz="2150" dirty="0">
                <a:latin typeface="Comic Sans MS" panose="030F0702030302020204" pitchFamily="66" charset="0"/>
                <a:cs typeface="Corbel"/>
              </a:rPr>
              <a:t>Purses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/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wallets</a:t>
            </a:r>
            <a:r>
              <a:rPr sz="2150" spc="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will</a:t>
            </a:r>
            <a:r>
              <a:rPr sz="2150"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be</a:t>
            </a:r>
            <a:r>
              <a:rPr sz="215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collected</a:t>
            </a:r>
            <a:r>
              <a:rPr sz="2150" spc="1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on</a:t>
            </a:r>
            <a:r>
              <a:rPr sz="2150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2150"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morning</a:t>
            </a:r>
            <a:r>
              <a:rPr sz="2150" spc="1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2150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2150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residential</a:t>
            </a:r>
            <a:r>
              <a:rPr sz="2150" spc="1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trip,</a:t>
            </a:r>
            <a:r>
              <a:rPr sz="2150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by 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school </a:t>
            </a:r>
            <a:r>
              <a:rPr sz="2150" spc="-20" dirty="0">
                <a:latin typeface="Comic Sans MS" panose="030F0702030302020204" pitchFamily="66" charset="0"/>
                <a:cs typeface="Corbel"/>
              </a:rPr>
              <a:t>staff,</a:t>
            </a:r>
            <a:r>
              <a:rPr sz="215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2150"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30" dirty="0">
                <a:latin typeface="Comic Sans MS" panose="030F0702030302020204" pitchFamily="66" charset="0"/>
                <a:cs typeface="Corbel"/>
              </a:rPr>
              <a:t>kept</a:t>
            </a:r>
            <a:r>
              <a:rPr sz="215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by</a:t>
            </a:r>
            <a:r>
              <a:rPr sz="215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school</a:t>
            </a:r>
            <a:r>
              <a:rPr sz="215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staff</a:t>
            </a:r>
            <a:r>
              <a:rPr sz="215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throughout</a:t>
            </a:r>
            <a:r>
              <a:rPr sz="215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215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week.</a:t>
            </a:r>
            <a:r>
              <a:rPr sz="215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Staff</a:t>
            </a:r>
            <a:r>
              <a:rPr sz="215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will</a:t>
            </a:r>
            <a:r>
              <a:rPr sz="215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hand</a:t>
            </a:r>
            <a:r>
              <a:rPr sz="215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25" dirty="0">
                <a:latin typeface="Comic Sans MS" panose="030F0702030302020204" pitchFamily="66" charset="0"/>
                <a:cs typeface="Corbel"/>
              </a:rPr>
              <a:t>the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purses/wallets</a:t>
            </a:r>
            <a:r>
              <a:rPr sz="2150" spc="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out</a:t>
            </a:r>
            <a:r>
              <a:rPr sz="215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on</a:t>
            </a:r>
            <a:r>
              <a:rPr sz="215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215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last</a:t>
            </a:r>
            <a:r>
              <a:rPr sz="215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day,</a:t>
            </a:r>
            <a:r>
              <a:rPr sz="2150"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when</a:t>
            </a:r>
            <a:r>
              <a:rPr sz="2150"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2150" spc="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dirty="0">
                <a:latin typeface="Comic Sans MS" panose="030F0702030302020204" pitchFamily="66" charset="0"/>
                <a:cs typeface="Corbel"/>
              </a:rPr>
              <a:t>shop</a:t>
            </a:r>
            <a:r>
              <a:rPr sz="215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2150" spc="-10" dirty="0">
                <a:latin typeface="Comic Sans MS" panose="030F0702030302020204" pitchFamily="66" charset="0"/>
                <a:cs typeface="Corbel"/>
              </a:rPr>
              <a:t>opens</a:t>
            </a:r>
            <a:r>
              <a:rPr lang="en-GB" sz="2150" spc="-10" dirty="0">
                <a:latin typeface="Comic Sans MS" panose="030F0702030302020204" pitchFamily="66" charset="0"/>
                <a:cs typeface="Corbel"/>
              </a:rPr>
              <a:t>.</a:t>
            </a:r>
            <a:endParaRPr sz="2150" dirty="0">
              <a:latin typeface="Comic Sans MS" panose="030F0702030302020204" pitchFamily="66" charset="0"/>
              <a:cs typeface="Corbe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0595" y="145487"/>
            <a:ext cx="11290808" cy="758541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86995">
              <a:lnSpc>
                <a:spcPct val="100000"/>
              </a:lnSpc>
              <a:spcBef>
                <a:spcPts val="635"/>
              </a:spcBef>
            </a:pPr>
            <a:r>
              <a:rPr b="0" dirty="0">
                <a:latin typeface="Corbel"/>
                <a:cs typeface="Corbel"/>
              </a:rPr>
              <a:t>Clothing</a:t>
            </a:r>
            <a:r>
              <a:rPr b="0" spc="-15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and</a:t>
            </a:r>
            <a:r>
              <a:rPr b="0" spc="-5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Equipment: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55600" y="904028"/>
            <a:ext cx="6731000" cy="494430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>
              <a:spcBef>
                <a:spcPts val="95"/>
              </a:spcBef>
              <a:tabLst>
                <a:tab pos="164465" algn="l"/>
              </a:tabLst>
            </a:pPr>
            <a:r>
              <a:rPr lang="en-GB" sz="1600" b="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Make</a:t>
            </a:r>
            <a:r>
              <a:rPr lang="en-GB" sz="1600" b="0" spc="65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 </a:t>
            </a:r>
            <a:r>
              <a:rPr lang="en-GB" sz="1600" b="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sure</a:t>
            </a:r>
            <a:r>
              <a:rPr lang="en-GB" sz="1600" b="0" spc="7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 </a:t>
            </a:r>
            <a:r>
              <a:rPr lang="en-GB" sz="1600" b="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children</a:t>
            </a:r>
            <a:r>
              <a:rPr lang="en-GB" sz="1600" b="0" spc="105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 </a:t>
            </a:r>
            <a:r>
              <a:rPr lang="en-GB" sz="1600" b="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know</a:t>
            </a:r>
            <a:r>
              <a:rPr lang="en-GB" sz="1600" b="0" spc="95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 </a:t>
            </a:r>
            <a:r>
              <a:rPr lang="en-GB" sz="1600" b="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what</a:t>
            </a:r>
            <a:r>
              <a:rPr lang="en-GB" sz="1600" b="0" spc="15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 </a:t>
            </a:r>
            <a:r>
              <a:rPr lang="en-GB" sz="1600" b="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they</a:t>
            </a:r>
            <a:r>
              <a:rPr lang="en-GB" sz="1600" b="0" spc="9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 </a:t>
            </a:r>
            <a:r>
              <a:rPr lang="en-GB" sz="1600" b="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have</a:t>
            </a:r>
            <a:r>
              <a:rPr lang="en-GB" sz="1600" b="0" spc="10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 </a:t>
            </a:r>
            <a:r>
              <a:rPr lang="en-GB" sz="1600" b="0" spc="-10" dirty="0">
                <a:solidFill>
                  <a:srgbClr val="000000"/>
                </a:solidFill>
                <a:latin typeface="Comic Sans MS" panose="030F0702030302020204" pitchFamily="66" charset="0"/>
                <a:cs typeface="Corbel"/>
              </a:rPr>
              <a:t>packed!</a:t>
            </a:r>
            <a:endParaRPr lang="en-GB" sz="1600" dirty="0">
              <a:latin typeface="Comic Sans MS" panose="030F0702030302020204" pitchFamily="66" charset="0"/>
              <a:cs typeface="Corbel"/>
            </a:endParaRPr>
          </a:p>
          <a:p>
            <a:pPr marL="12700">
              <a:spcBef>
                <a:spcPts val="95"/>
              </a:spcBef>
              <a:tabLst>
                <a:tab pos="164465" algn="l"/>
              </a:tabLst>
            </a:pPr>
            <a:endParaRPr lang="en-GB" sz="1600" dirty="0">
              <a:latin typeface="Comic Sans MS" panose="030F0702030302020204" pitchFamily="66" charset="0"/>
              <a:cs typeface="Corbel"/>
            </a:endParaRPr>
          </a:p>
          <a:p>
            <a:pPr marL="12700">
              <a:spcBef>
                <a:spcPts val="95"/>
              </a:spcBef>
              <a:tabLst>
                <a:tab pos="164465" algn="l"/>
              </a:tabLst>
            </a:pPr>
            <a:r>
              <a:rPr sz="1600" dirty="0">
                <a:latin typeface="Comic Sans MS" panose="030F0702030302020204" pitchFamily="66" charset="0"/>
                <a:cs typeface="Corbel"/>
              </a:rPr>
              <a:t>Pack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old</a:t>
            </a:r>
            <a:r>
              <a:rPr sz="1600" spc="1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clothes</a:t>
            </a:r>
            <a:r>
              <a:rPr sz="1600"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that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you</a:t>
            </a:r>
            <a:r>
              <a:rPr sz="160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do</a:t>
            </a:r>
            <a:r>
              <a:rPr sz="1600"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not</a:t>
            </a:r>
            <a:r>
              <a:rPr sz="1600" spc="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mind</a:t>
            </a:r>
            <a:r>
              <a:rPr sz="1600"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getting</a:t>
            </a:r>
            <a:r>
              <a:rPr sz="1600" spc="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muddy</a:t>
            </a:r>
            <a:r>
              <a:rPr lang="en-GB" sz="1600" spc="-10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12700" marR="226060"/>
            <a:endParaRPr lang="en-GB" sz="1600" dirty="0">
              <a:latin typeface="Comic Sans MS" panose="030F0702030302020204" pitchFamily="66" charset="0"/>
              <a:cs typeface="Corbel"/>
            </a:endParaRPr>
          </a:p>
          <a:p>
            <a:pPr marL="12700" marR="226060"/>
            <a:r>
              <a:rPr sz="1600" dirty="0">
                <a:latin typeface="Comic Sans MS" panose="030F0702030302020204" pitchFamily="66" charset="0"/>
                <a:cs typeface="Corbel"/>
              </a:rPr>
              <a:t>For</a:t>
            </a:r>
            <a:r>
              <a:rPr sz="16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water</a:t>
            </a:r>
            <a:r>
              <a:rPr sz="1600" spc="1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sport</a:t>
            </a:r>
            <a:r>
              <a:rPr sz="1600" spc="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activities</a:t>
            </a:r>
            <a:r>
              <a:rPr sz="1600" spc="1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please</a:t>
            </a:r>
            <a:r>
              <a:rPr sz="1600" spc="1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bring</a:t>
            </a:r>
            <a:r>
              <a:rPr sz="1600" spc="10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</a:t>
            </a:r>
            <a:r>
              <a:rPr sz="16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pair</a:t>
            </a:r>
            <a:r>
              <a:rPr sz="1600" spc="1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6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old</a:t>
            </a:r>
            <a:r>
              <a:rPr sz="1600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trainers</a:t>
            </a:r>
            <a:r>
              <a:rPr sz="1600" spc="1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which</a:t>
            </a:r>
            <a:r>
              <a:rPr sz="160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you</a:t>
            </a:r>
            <a:r>
              <a:rPr sz="1600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do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not</a:t>
            </a:r>
            <a:r>
              <a:rPr sz="16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mind</a:t>
            </a:r>
            <a:r>
              <a:rPr sz="1600"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getting</a:t>
            </a:r>
            <a:r>
              <a:rPr sz="1600" spc="1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25" dirty="0">
                <a:latin typeface="Comic Sans MS" panose="030F0702030302020204" pitchFamily="66" charset="0"/>
                <a:cs typeface="Corbel"/>
              </a:rPr>
              <a:t>wet</a:t>
            </a:r>
            <a:r>
              <a:rPr lang="en-GB" sz="1600" spc="-25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12700" marR="103505">
              <a:tabLst>
                <a:tab pos="164465" algn="l"/>
              </a:tabLst>
            </a:pPr>
            <a:endParaRPr lang="en-GB" sz="1600" dirty="0">
              <a:latin typeface="Comic Sans MS" panose="030F0702030302020204" pitchFamily="66" charset="0"/>
              <a:cs typeface="Corbel"/>
            </a:endParaRPr>
          </a:p>
          <a:p>
            <a:pPr marL="12700" marR="103505">
              <a:tabLst>
                <a:tab pos="164465" algn="l"/>
              </a:tabLst>
            </a:pPr>
            <a:r>
              <a:rPr sz="1600" dirty="0">
                <a:latin typeface="Comic Sans MS" panose="030F0702030302020204" pitchFamily="66" charset="0"/>
                <a:cs typeface="Corbel"/>
              </a:rPr>
              <a:t>NO</a:t>
            </a:r>
            <a:r>
              <a:rPr sz="160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ELECTRONIC</a:t>
            </a:r>
            <a:r>
              <a:rPr sz="1600"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DEVICES</a:t>
            </a:r>
            <a:r>
              <a:rPr sz="1600"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/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PHONES</a:t>
            </a:r>
            <a:r>
              <a:rPr lang="en-GB" sz="1600" dirty="0">
                <a:latin typeface="Comic Sans MS" panose="030F0702030302020204" pitchFamily="66" charset="0"/>
                <a:cs typeface="Corbel"/>
              </a:rPr>
              <a:t> ALLOWED.</a:t>
            </a:r>
          </a:p>
          <a:p>
            <a:pPr marL="12700" marR="103505">
              <a:tabLst>
                <a:tab pos="164465" algn="l"/>
              </a:tabLst>
            </a:pP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12700" marR="318135"/>
            <a:r>
              <a:rPr sz="1600" dirty="0">
                <a:latin typeface="Comic Sans MS" panose="030F0702030302020204" pitchFamily="66" charset="0"/>
                <a:cs typeface="Corbel"/>
              </a:rPr>
              <a:t>Staff</a:t>
            </a:r>
            <a:r>
              <a:rPr sz="16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members</a:t>
            </a:r>
            <a:r>
              <a:rPr sz="1600" spc="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sng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will</a:t>
            </a:r>
            <a:r>
              <a:rPr sz="1600" u="sng" spc="-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600" u="sng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not</a:t>
            </a:r>
            <a:r>
              <a:rPr sz="1600" u="sng" spc="-2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be</a:t>
            </a:r>
            <a:r>
              <a:rPr sz="1600" u="none"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held</a:t>
            </a:r>
            <a:r>
              <a:rPr sz="1600" u="none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spc="-10" dirty="0">
                <a:latin typeface="Comic Sans MS" panose="030F0702030302020204" pitchFamily="66" charset="0"/>
                <a:cs typeface="Corbel"/>
              </a:rPr>
              <a:t>responsible</a:t>
            </a:r>
            <a:r>
              <a:rPr sz="1600" u="none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for</a:t>
            </a:r>
            <a:r>
              <a:rPr sz="1600" u="none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any</a:t>
            </a:r>
            <a:r>
              <a:rPr sz="1600" u="none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damage</a:t>
            </a:r>
            <a:r>
              <a:rPr sz="1600" u="none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to</a:t>
            </a:r>
            <a:r>
              <a:rPr sz="1600" u="none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or</a:t>
            </a:r>
            <a:r>
              <a:rPr sz="1600" u="none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loss</a:t>
            </a:r>
            <a:r>
              <a:rPr sz="1600" u="none" spc="-25" dirty="0">
                <a:latin typeface="Comic Sans MS" panose="030F0702030302020204" pitchFamily="66" charset="0"/>
                <a:cs typeface="Corbel"/>
              </a:rPr>
              <a:t> of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equipment</a:t>
            </a:r>
            <a:r>
              <a:rPr sz="1600" u="none" spc="114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or</a:t>
            </a:r>
            <a:r>
              <a:rPr sz="1600" u="none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clothing;</a:t>
            </a:r>
            <a:r>
              <a:rPr sz="1600" u="none" spc="114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z="1600" u="none" spc="1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are</a:t>
            </a:r>
            <a:r>
              <a:rPr sz="1600" u="none" spc="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responsible</a:t>
            </a:r>
            <a:r>
              <a:rPr sz="1600" u="none" spc="1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for</a:t>
            </a:r>
            <a:r>
              <a:rPr sz="1600" u="none"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their</a:t>
            </a:r>
            <a:r>
              <a:rPr sz="1600" u="none" spc="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dirty="0">
                <a:latin typeface="Comic Sans MS" panose="030F0702030302020204" pitchFamily="66" charset="0"/>
                <a:cs typeface="Corbel"/>
              </a:rPr>
              <a:t>own</a:t>
            </a:r>
            <a:r>
              <a:rPr sz="1600" u="none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u="none" spc="-10" dirty="0">
                <a:latin typeface="Comic Sans MS" panose="030F0702030302020204" pitchFamily="66" charset="0"/>
                <a:cs typeface="Corbel"/>
              </a:rPr>
              <a:t>belongings</a:t>
            </a:r>
            <a:r>
              <a:rPr lang="en-GB" sz="1600" u="none" spc="-10" dirty="0">
                <a:latin typeface="Comic Sans MS" panose="030F0702030302020204" pitchFamily="66" charset="0"/>
                <a:cs typeface="Corbel"/>
              </a:rPr>
              <a:t>.</a:t>
            </a:r>
            <a:endParaRPr sz="1600" dirty="0">
              <a:latin typeface="Comic Sans MS" panose="030F0702030302020204" pitchFamily="66" charset="0"/>
              <a:cs typeface="Corbel"/>
            </a:endParaRPr>
          </a:p>
          <a:p>
            <a:pPr>
              <a:spcBef>
                <a:spcPts val="1035"/>
              </a:spcBef>
            </a:pP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12700" marR="1200150">
              <a:spcBef>
                <a:spcPts val="5"/>
              </a:spcBef>
              <a:tabLst>
                <a:tab pos="155575" algn="l"/>
              </a:tabLst>
            </a:pPr>
            <a:r>
              <a:rPr sz="1600" dirty="0">
                <a:latin typeface="Comic Sans MS"/>
                <a:cs typeface="Corbel"/>
              </a:rPr>
              <a:t>A</a:t>
            </a:r>
            <a:r>
              <a:rPr sz="1600" spc="85" dirty="0">
                <a:latin typeface="Comic Sans MS"/>
                <a:cs typeface="Corbel"/>
              </a:rPr>
              <a:t> </a:t>
            </a:r>
            <a:r>
              <a:rPr sz="1600" dirty="0">
                <a:latin typeface="Comic Sans MS"/>
                <a:cs typeface="Corbel"/>
              </a:rPr>
              <a:t>‘kit</a:t>
            </a:r>
            <a:r>
              <a:rPr sz="1600" spc="60" dirty="0">
                <a:latin typeface="Comic Sans MS"/>
                <a:cs typeface="Corbel"/>
              </a:rPr>
              <a:t> </a:t>
            </a:r>
            <a:r>
              <a:rPr sz="1600" dirty="0">
                <a:latin typeface="Comic Sans MS"/>
                <a:cs typeface="Corbel"/>
              </a:rPr>
              <a:t>list’</a:t>
            </a:r>
            <a:r>
              <a:rPr lang="en-GB" sz="1600" dirty="0">
                <a:latin typeface="Comic Sans MS"/>
                <a:cs typeface="Corbel"/>
              </a:rPr>
              <a:t> is available on the school website</a:t>
            </a:r>
            <a:r>
              <a:rPr lang="en-GB" sz="1600" spc="-10" dirty="0">
                <a:latin typeface="Comic Sans MS"/>
                <a:cs typeface="Corbel"/>
              </a:rPr>
              <a:t>).</a:t>
            </a:r>
            <a:endParaRPr lang="en-GB" sz="1600" dirty="0">
              <a:latin typeface="Comic Sans MS"/>
              <a:cs typeface="Corbel"/>
            </a:endParaRPr>
          </a:p>
          <a:p>
            <a:pPr>
              <a:spcBef>
                <a:spcPts val="1080"/>
              </a:spcBef>
              <a:buFont typeface="Corbel"/>
              <a:buChar char="*"/>
            </a:pPr>
            <a:endParaRPr sz="1600" dirty="0">
              <a:latin typeface="Comic Sans MS" panose="030F0702030302020204" pitchFamily="66" charset="0"/>
              <a:cs typeface="Corbel"/>
            </a:endParaRPr>
          </a:p>
          <a:p>
            <a:pPr marL="12700">
              <a:tabLst>
                <a:tab pos="164465" algn="l"/>
              </a:tabLst>
            </a:pPr>
            <a:r>
              <a:rPr lang="en-GB" sz="1600" dirty="0">
                <a:latin typeface="Comic Sans MS"/>
                <a:cs typeface="Corbel"/>
              </a:rPr>
              <a:t>PLEASE NAME</a:t>
            </a:r>
            <a:r>
              <a:rPr sz="1600" spc="15" dirty="0">
                <a:latin typeface="Comic Sans MS"/>
                <a:cs typeface="Corbel"/>
              </a:rPr>
              <a:t> </a:t>
            </a:r>
            <a:r>
              <a:rPr sz="1600" spc="-10" dirty="0">
                <a:latin typeface="Comic Sans MS"/>
                <a:cs typeface="Corbel"/>
              </a:rPr>
              <a:t>EVERYTHING!</a:t>
            </a:r>
            <a:endParaRPr sz="1600" dirty="0">
              <a:latin typeface="Comic Sans MS"/>
              <a:cs typeface="Corbel"/>
            </a:endParaRPr>
          </a:p>
          <a:p>
            <a:pPr marL="12700" marR="5080">
              <a:spcBef>
                <a:spcPts val="1610"/>
              </a:spcBef>
              <a:tabLst>
                <a:tab pos="194310" algn="l"/>
              </a:tabLst>
            </a:pPr>
            <a:r>
              <a:rPr sz="1600" dirty="0">
                <a:latin typeface="Comic Sans MS" panose="030F0702030302020204" pitchFamily="66" charset="0"/>
                <a:cs typeface="Corbel"/>
              </a:rPr>
              <a:t>Children</a:t>
            </a:r>
            <a:r>
              <a:rPr sz="1600" spc="1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must</a:t>
            </a:r>
            <a:r>
              <a:rPr sz="1600" spc="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be</a:t>
            </a:r>
            <a:r>
              <a:rPr sz="1600" spc="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able</a:t>
            </a:r>
            <a:r>
              <a:rPr sz="1600" spc="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to</a:t>
            </a:r>
            <a:r>
              <a:rPr sz="1600"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carry</a:t>
            </a:r>
            <a:r>
              <a:rPr sz="1600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their</a:t>
            </a:r>
            <a:r>
              <a:rPr sz="1600" spc="9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own</a:t>
            </a:r>
            <a:r>
              <a:rPr sz="160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bag</a:t>
            </a:r>
            <a:r>
              <a:rPr sz="16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600"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fit</a:t>
            </a:r>
            <a:r>
              <a:rPr sz="1600"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it</a:t>
            </a:r>
            <a:r>
              <a:rPr sz="16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inside</a:t>
            </a:r>
            <a:r>
              <a:rPr sz="1600" spc="1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their</a:t>
            </a:r>
            <a:r>
              <a:rPr sz="1600" spc="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dorm</a:t>
            </a:r>
            <a:r>
              <a:rPr sz="1600" spc="1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50" dirty="0">
                <a:latin typeface="Comic Sans MS" panose="030F0702030302020204" pitchFamily="66" charset="0"/>
                <a:cs typeface="Corbel"/>
              </a:rPr>
              <a:t>–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avoid</a:t>
            </a:r>
            <a:r>
              <a:rPr sz="1600"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dirty="0">
                <a:latin typeface="Comic Sans MS" panose="030F0702030302020204" pitchFamily="66" charset="0"/>
                <a:cs typeface="Corbel"/>
              </a:rPr>
              <a:t>huge</a:t>
            </a:r>
            <a:r>
              <a:rPr sz="1600" spc="9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600" spc="-10" dirty="0">
                <a:latin typeface="Comic Sans MS" panose="030F0702030302020204" pitchFamily="66" charset="0"/>
                <a:cs typeface="Corbel"/>
              </a:rPr>
              <a:t>suitcases!</a:t>
            </a:r>
            <a:endParaRPr sz="1600" dirty="0">
              <a:latin typeface="Comic Sans MS" panose="030F0702030302020204" pitchFamily="66" charset="0"/>
              <a:cs typeface="Corbe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34200" y="775716"/>
            <a:ext cx="3296411" cy="847343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98641" y="1676399"/>
            <a:ext cx="4937759" cy="285292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934200" y="4582667"/>
            <a:ext cx="4977384" cy="84734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389300"/>
            <a:ext cx="57575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orbel"/>
                <a:cs typeface="Corbel"/>
              </a:rPr>
              <a:t>First</a:t>
            </a:r>
            <a:r>
              <a:rPr b="0" spc="-31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Aid</a:t>
            </a:r>
            <a:r>
              <a:rPr b="0" spc="-65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and</a:t>
            </a:r>
            <a:r>
              <a:rPr b="0" spc="-6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Medication: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26720" y="1081450"/>
            <a:ext cx="11460480" cy="4377055"/>
          </a:xfrm>
          <a:prstGeom prst="rect">
            <a:avLst/>
          </a:prstGeom>
        </p:spPr>
        <p:txBody>
          <a:bodyPr vert="horz" wrap="square" lIns="0" tIns="124460" rIns="0" bIns="0" rtlCol="0" anchor="t">
            <a:spAutoFit/>
          </a:bodyPr>
          <a:lstStyle/>
          <a:p>
            <a:pPr marL="177800" indent="-152400">
              <a:lnSpc>
                <a:spcPct val="100000"/>
              </a:lnSpc>
              <a:spcBef>
                <a:spcPts val="980"/>
              </a:spcBef>
              <a:buChar char="*"/>
              <a:tabLst>
                <a:tab pos="177800" algn="l"/>
              </a:tabLst>
            </a:pPr>
            <a:r>
              <a:rPr sz="1700" dirty="0">
                <a:latin typeface="Comic Sans MS" panose="030F0702030302020204" pitchFamily="66" charset="0"/>
                <a:cs typeface="Corbel"/>
              </a:rPr>
              <a:t>All</a:t>
            </a:r>
            <a:r>
              <a:rPr sz="17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centre</a:t>
            </a:r>
            <a:r>
              <a:rPr sz="1700" spc="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staff</a:t>
            </a:r>
            <a:r>
              <a:rPr sz="17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700"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school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staff</a:t>
            </a:r>
            <a:r>
              <a:rPr sz="17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in</a:t>
            </a:r>
            <a:r>
              <a:rPr sz="1700"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attendance</a:t>
            </a:r>
            <a:r>
              <a:rPr sz="1700"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are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first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aid</a:t>
            </a:r>
            <a:r>
              <a:rPr sz="17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trained</a:t>
            </a:r>
            <a:endParaRPr sz="1700" dirty="0">
              <a:latin typeface="Comic Sans MS" panose="030F0702030302020204" pitchFamily="66" charset="0"/>
              <a:cs typeface="Corbel"/>
            </a:endParaRPr>
          </a:p>
          <a:p>
            <a:pPr marL="26670" marR="220345">
              <a:lnSpc>
                <a:spcPct val="70000"/>
              </a:lnSpc>
              <a:spcBef>
                <a:spcPts val="1490"/>
              </a:spcBef>
            </a:pPr>
            <a:r>
              <a:rPr sz="1700" dirty="0">
                <a:latin typeface="Comic Sans MS" panose="030F0702030302020204" pitchFamily="66" charset="0"/>
                <a:cs typeface="Corbel"/>
              </a:rPr>
              <a:t>*In</a:t>
            </a:r>
            <a:r>
              <a:rPr sz="17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the event</a:t>
            </a:r>
            <a:r>
              <a:rPr sz="17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an 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emergency,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lead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teachers</a:t>
            </a:r>
            <a:r>
              <a:rPr sz="1700" spc="-5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will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contact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Mrs</a:t>
            </a:r>
            <a:r>
              <a:rPr sz="17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Rowe</a:t>
            </a:r>
            <a:r>
              <a:rPr sz="17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/</a:t>
            </a:r>
            <a:r>
              <a:rPr sz="17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Mrs</a:t>
            </a:r>
            <a:r>
              <a:rPr sz="17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Carlton</a:t>
            </a:r>
            <a:r>
              <a:rPr sz="1700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at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school</a:t>
            </a:r>
            <a:r>
              <a:rPr sz="17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7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school</a:t>
            </a:r>
            <a:r>
              <a:rPr sz="17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will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contact</a:t>
            </a:r>
            <a:r>
              <a:rPr sz="17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parents/carers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accordingly</a:t>
            </a:r>
            <a:endParaRPr sz="1700" dirty="0">
              <a:latin typeface="Comic Sans MS" panose="030F0702030302020204" pitchFamily="66" charset="0"/>
              <a:cs typeface="Corbel"/>
            </a:endParaRPr>
          </a:p>
          <a:p>
            <a:pPr marL="26670" marR="137160">
              <a:lnSpc>
                <a:spcPct val="74100"/>
              </a:lnSpc>
              <a:spcBef>
                <a:spcPts val="1380"/>
              </a:spcBef>
            </a:pPr>
            <a:r>
              <a:rPr sz="1700" dirty="0">
                <a:latin typeface="Comic Sans MS"/>
                <a:cs typeface="Corbel"/>
              </a:rPr>
              <a:t>*If</a:t>
            </a:r>
            <a:r>
              <a:rPr sz="1700" spc="1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your</a:t>
            </a:r>
            <a:r>
              <a:rPr sz="1700" spc="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child</a:t>
            </a:r>
            <a:r>
              <a:rPr sz="1700" spc="-2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suffers</a:t>
            </a:r>
            <a:r>
              <a:rPr sz="1700" spc="-5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from</a:t>
            </a:r>
            <a:r>
              <a:rPr sz="1700" spc="1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hay</a:t>
            </a:r>
            <a:r>
              <a:rPr sz="1700" spc="-30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fever,</a:t>
            </a:r>
            <a:r>
              <a:rPr sz="1700" spc="-3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asthma,</a:t>
            </a:r>
            <a:r>
              <a:rPr sz="1700" spc="-25" dirty="0">
                <a:latin typeface="Comic Sans MS"/>
                <a:cs typeface="Corbel"/>
              </a:rPr>
              <a:t> epilepsy,</a:t>
            </a:r>
            <a:r>
              <a:rPr sz="1700" spc="-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or</a:t>
            </a:r>
            <a:r>
              <a:rPr sz="1700" spc="-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diabetes,</a:t>
            </a:r>
            <a:r>
              <a:rPr sz="1700" spc="-1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it</a:t>
            </a:r>
            <a:r>
              <a:rPr sz="1700" spc="-2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is</a:t>
            </a:r>
            <a:r>
              <a:rPr sz="1700" spc="-20" dirty="0">
                <a:latin typeface="Comic Sans MS"/>
                <a:cs typeface="Corbel"/>
              </a:rPr>
              <a:t> </a:t>
            </a:r>
            <a:r>
              <a:rPr sz="1700" b="1" dirty="0">
                <a:latin typeface="Comic Sans MS"/>
                <a:cs typeface="Corbel"/>
              </a:rPr>
              <a:t>essential</a:t>
            </a:r>
            <a:r>
              <a:rPr sz="1700" b="1" spc="1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that</a:t>
            </a:r>
            <a:r>
              <a:rPr sz="1700" spc="-50" dirty="0">
                <a:latin typeface="Comic Sans MS"/>
                <a:cs typeface="Corbel"/>
              </a:rPr>
              <a:t> </a:t>
            </a:r>
            <a:r>
              <a:rPr sz="1700" spc="-20" dirty="0">
                <a:latin typeface="Comic Sans MS"/>
                <a:cs typeface="Corbel"/>
              </a:rPr>
              <a:t>medication,</a:t>
            </a:r>
            <a:r>
              <a:rPr sz="1700" spc="-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including </a:t>
            </a:r>
            <a:r>
              <a:rPr sz="1700" dirty="0">
                <a:latin typeface="Comic Sans MS"/>
                <a:cs typeface="Corbel"/>
              </a:rPr>
              <a:t>inhalers</a:t>
            </a:r>
            <a:r>
              <a:rPr sz="1700" spc="-4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etc.,</a:t>
            </a:r>
            <a:r>
              <a:rPr sz="1700" spc="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is</a:t>
            </a:r>
            <a:r>
              <a:rPr sz="1700" spc="-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brought,</a:t>
            </a:r>
            <a:r>
              <a:rPr sz="1700" spc="-7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even</a:t>
            </a:r>
            <a:r>
              <a:rPr sz="1700" spc="1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though</a:t>
            </a:r>
            <a:r>
              <a:rPr sz="1700" spc="-9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it</a:t>
            </a:r>
            <a:r>
              <a:rPr sz="1700" spc="1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may</a:t>
            </a:r>
            <a:r>
              <a:rPr sz="1700" spc="-4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not</a:t>
            </a:r>
            <a:r>
              <a:rPr sz="1700" spc="-60" dirty="0">
                <a:latin typeface="Comic Sans MS"/>
                <a:cs typeface="Corbel"/>
              </a:rPr>
              <a:t> </a:t>
            </a:r>
            <a:r>
              <a:rPr sz="1700" spc="-20" dirty="0">
                <a:latin typeface="Comic Sans MS"/>
                <a:cs typeface="Corbel"/>
              </a:rPr>
              <a:t>be</a:t>
            </a:r>
            <a:r>
              <a:rPr sz="1700" spc="-7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required</a:t>
            </a:r>
            <a:r>
              <a:rPr lang="en-GB" sz="1700" spc="-10" dirty="0">
                <a:latin typeface="Comic Sans MS"/>
                <a:cs typeface="Corbel"/>
              </a:rPr>
              <a:t>. </a:t>
            </a:r>
            <a:endParaRPr sz="1700" dirty="0">
              <a:latin typeface="Comic Sans MS" panose="030F0702030302020204" pitchFamily="66" charset="0"/>
              <a:cs typeface="Corbel"/>
            </a:endParaRPr>
          </a:p>
          <a:p>
            <a:pPr marL="26670" marR="238125">
              <a:lnSpc>
                <a:spcPct val="70000"/>
              </a:lnSpc>
              <a:spcBef>
                <a:spcPts val="1420"/>
              </a:spcBef>
            </a:pPr>
            <a:r>
              <a:rPr sz="1700" spc="-10" dirty="0">
                <a:latin typeface="Comic Sans MS" panose="030F0702030302020204" pitchFamily="66" charset="0"/>
                <a:cs typeface="Corbel"/>
              </a:rPr>
              <a:t>*Please</a:t>
            </a:r>
            <a:r>
              <a:rPr sz="17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ensure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all</a:t>
            </a:r>
            <a:r>
              <a:rPr sz="17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medication</a:t>
            </a:r>
            <a:r>
              <a:rPr sz="1700" spc="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that</a:t>
            </a:r>
            <a:r>
              <a:rPr sz="17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your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child</a:t>
            </a:r>
            <a:r>
              <a:rPr sz="1700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may</a:t>
            </a:r>
            <a:r>
              <a:rPr sz="1700"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require</a:t>
            </a:r>
            <a:r>
              <a:rPr sz="1700"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during</a:t>
            </a:r>
            <a:r>
              <a:rPr sz="17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their</a:t>
            </a:r>
            <a:r>
              <a:rPr sz="17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visit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is</a:t>
            </a:r>
            <a:r>
              <a:rPr sz="17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u="sng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clearly </a:t>
            </a:r>
            <a:r>
              <a:rPr sz="1700" u="sng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labelled</a:t>
            </a:r>
            <a:r>
              <a:rPr sz="1700" u="sng" spc="114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700" u="sng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with</a:t>
            </a:r>
            <a:r>
              <a:rPr sz="1700" u="sng" spc="-4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700" u="sng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the</a:t>
            </a:r>
            <a:r>
              <a:rPr sz="1700" u="sng" spc="-8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700" u="sng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their</a:t>
            </a:r>
            <a:r>
              <a:rPr sz="1700" u="none" spc="-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u="sng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name</a:t>
            </a:r>
            <a:r>
              <a:rPr sz="1700" u="sng" spc="-15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700" u="sng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and</a:t>
            </a:r>
            <a:r>
              <a:rPr sz="1700" u="sng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dosage</a:t>
            </a:r>
            <a:r>
              <a:rPr sz="1700" u="sng" spc="-7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 </a:t>
            </a:r>
            <a:r>
              <a:rPr sz="1700" u="sng" spc="-10" dirty="0"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cs typeface="Corbel"/>
              </a:rPr>
              <a:t>required</a:t>
            </a:r>
            <a:r>
              <a:rPr sz="1700" u="none" spc="-10" dirty="0">
                <a:latin typeface="Comic Sans MS" panose="030F0702030302020204" pitchFamily="66" charset="0"/>
                <a:cs typeface="Corbel"/>
              </a:rPr>
              <a:t>.</a:t>
            </a:r>
            <a:endParaRPr sz="1700" dirty="0">
              <a:latin typeface="Comic Sans MS" panose="030F0702030302020204" pitchFamily="66" charset="0"/>
              <a:cs typeface="Corbel"/>
            </a:endParaRPr>
          </a:p>
          <a:p>
            <a:pPr marL="26670">
              <a:lnSpc>
                <a:spcPct val="100000"/>
              </a:lnSpc>
              <a:spcBef>
                <a:spcPts val="705"/>
              </a:spcBef>
            </a:pPr>
            <a:r>
              <a:rPr sz="1700" dirty="0">
                <a:latin typeface="Comic Sans MS" panose="030F0702030302020204" pitchFamily="66" charset="0"/>
                <a:cs typeface="Corbel"/>
              </a:rPr>
              <a:t>*</a:t>
            </a:r>
            <a:r>
              <a:rPr sz="1700" spc="-1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We</a:t>
            </a:r>
            <a:r>
              <a:rPr sz="17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will</a:t>
            </a:r>
            <a:r>
              <a:rPr sz="1700"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require</a:t>
            </a:r>
            <a:r>
              <a:rPr sz="17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you</a:t>
            </a:r>
            <a:r>
              <a:rPr sz="17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to</a:t>
            </a:r>
            <a:r>
              <a:rPr sz="1700" spc="-6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hand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medication</a:t>
            </a:r>
            <a:r>
              <a:rPr sz="1700" spc="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to</a:t>
            </a:r>
            <a:r>
              <a:rPr sz="17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school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staff</a:t>
            </a:r>
            <a:r>
              <a:rPr sz="17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on the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morning</a:t>
            </a:r>
            <a:r>
              <a:rPr sz="17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of</a:t>
            </a:r>
            <a:r>
              <a:rPr sz="17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17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residential</a:t>
            </a:r>
            <a:r>
              <a:rPr sz="1700" spc="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trip</a:t>
            </a:r>
            <a:endParaRPr sz="1700" dirty="0">
              <a:latin typeface="Comic Sans MS" panose="030F0702030302020204" pitchFamily="66" charset="0"/>
              <a:cs typeface="Corbel"/>
            </a:endParaRPr>
          </a:p>
          <a:p>
            <a:pPr marL="187325" indent="-161925">
              <a:spcBef>
                <a:spcPts val="805"/>
              </a:spcBef>
              <a:buChar char="*"/>
              <a:tabLst>
                <a:tab pos="187325" algn="l"/>
              </a:tabLst>
            </a:pPr>
            <a:r>
              <a:rPr sz="1700" dirty="0">
                <a:latin typeface="Comic Sans MS"/>
                <a:cs typeface="Corbel"/>
              </a:rPr>
              <a:t>If</a:t>
            </a:r>
            <a:r>
              <a:rPr sz="1700" spc="-8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inhalers</a:t>
            </a:r>
            <a:r>
              <a:rPr sz="1700" spc="-3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are </a:t>
            </a:r>
            <a:r>
              <a:rPr sz="1700" spc="-10" dirty="0">
                <a:latin typeface="Comic Sans MS"/>
                <a:cs typeface="Corbel"/>
              </a:rPr>
              <a:t>required</a:t>
            </a:r>
            <a:r>
              <a:rPr sz="1700" spc="-7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please</a:t>
            </a:r>
            <a:r>
              <a:rPr sz="1700" spc="7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check</a:t>
            </a:r>
            <a:r>
              <a:rPr sz="1700" spc="-3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they</a:t>
            </a:r>
            <a:r>
              <a:rPr sz="1700" spc="-2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are</a:t>
            </a:r>
            <a:r>
              <a:rPr sz="1700" spc="-8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full</a:t>
            </a:r>
            <a:r>
              <a:rPr lang="en-GB" sz="1700" dirty="0">
                <a:latin typeface="Comic Sans MS"/>
                <a:cs typeface="Corbel"/>
              </a:rPr>
              <a:t>, in date</a:t>
            </a:r>
            <a:r>
              <a:rPr sz="1700" spc="-2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and provide</a:t>
            </a:r>
            <a:r>
              <a:rPr sz="1700" spc="3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us</a:t>
            </a:r>
            <a:r>
              <a:rPr sz="1700" spc="-6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with</a:t>
            </a:r>
            <a:r>
              <a:rPr sz="1700" spc="-1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a</a:t>
            </a:r>
            <a:r>
              <a:rPr sz="1700" spc="1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spare</a:t>
            </a:r>
            <a:r>
              <a:rPr lang="en-GB" sz="1700" spc="-10" dirty="0">
                <a:latin typeface="Comic Sans MS"/>
                <a:cs typeface="Corbel"/>
              </a:rPr>
              <a:t>.</a:t>
            </a:r>
            <a:endParaRPr sz="1700" dirty="0">
              <a:latin typeface="Comic Sans MS"/>
              <a:cs typeface="Corbel"/>
            </a:endParaRPr>
          </a:p>
          <a:p>
            <a:pPr marL="187325" indent="-161925">
              <a:lnSpc>
                <a:spcPct val="100000"/>
              </a:lnSpc>
              <a:spcBef>
                <a:spcPts val="795"/>
              </a:spcBef>
              <a:buChar char="*"/>
              <a:tabLst>
                <a:tab pos="187325" algn="l"/>
              </a:tabLst>
            </a:pPr>
            <a:r>
              <a:rPr sz="1700" dirty="0">
                <a:latin typeface="Comic Sans MS" panose="030F0702030302020204" pitchFamily="66" charset="0"/>
                <a:cs typeface="Corbel"/>
              </a:rPr>
              <a:t>If</a:t>
            </a:r>
            <a:r>
              <a:rPr sz="17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Epipens</a:t>
            </a:r>
            <a:r>
              <a:rPr sz="17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or</a:t>
            </a:r>
            <a:r>
              <a:rPr sz="1700" spc="-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similar</a:t>
            </a:r>
            <a:r>
              <a:rPr sz="1700" spc="4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are</a:t>
            </a:r>
            <a:r>
              <a:rPr sz="17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required</a:t>
            </a:r>
            <a:r>
              <a:rPr sz="1700" spc="-8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please</a:t>
            </a:r>
            <a:r>
              <a:rPr sz="17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ensure</a:t>
            </a:r>
            <a:r>
              <a:rPr sz="1700" spc="-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2</a:t>
            </a:r>
            <a:r>
              <a:rPr sz="17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are</a:t>
            </a:r>
            <a:r>
              <a:rPr sz="1700" spc="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supplied</a:t>
            </a:r>
            <a:endParaRPr sz="1700" dirty="0">
              <a:latin typeface="Comic Sans MS" panose="030F0702030302020204" pitchFamily="66" charset="0"/>
              <a:cs typeface="Corbel"/>
            </a:endParaRPr>
          </a:p>
          <a:p>
            <a:pPr marL="187325" indent="-161925">
              <a:spcBef>
                <a:spcPts val="805"/>
              </a:spcBef>
              <a:buChar char="*"/>
              <a:tabLst>
                <a:tab pos="187325" algn="l"/>
              </a:tabLst>
            </a:pPr>
            <a:r>
              <a:rPr sz="1700" dirty="0">
                <a:latin typeface="Comic Sans MS"/>
                <a:cs typeface="Corbel"/>
              </a:rPr>
              <a:t>If</a:t>
            </a:r>
            <a:r>
              <a:rPr sz="1700" spc="-8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your</a:t>
            </a:r>
            <a:r>
              <a:rPr sz="1700" spc="-40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child</a:t>
            </a:r>
            <a:r>
              <a:rPr sz="1700" spc="-5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is</a:t>
            </a:r>
            <a:r>
              <a:rPr sz="1700" spc="-1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not</a:t>
            </a:r>
            <a:r>
              <a:rPr sz="1700" spc="-60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confident</a:t>
            </a:r>
            <a:r>
              <a:rPr sz="1700" spc="5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in</a:t>
            </a:r>
            <a:r>
              <a:rPr sz="1700" spc="-3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taking</a:t>
            </a:r>
            <a:r>
              <a:rPr sz="1700" spc="-6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medication</a:t>
            </a:r>
            <a:r>
              <a:rPr sz="1700" spc="7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please</a:t>
            </a:r>
            <a:r>
              <a:rPr sz="1700" spc="1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let</a:t>
            </a:r>
            <a:r>
              <a:rPr sz="1700" spc="-10" dirty="0">
                <a:latin typeface="Comic Sans MS"/>
                <a:cs typeface="Corbel"/>
              </a:rPr>
              <a:t> school</a:t>
            </a:r>
            <a:r>
              <a:rPr sz="1700" spc="-3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staff</a:t>
            </a:r>
            <a:r>
              <a:rPr sz="1700" spc="-30" dirty="0">
                <a:latin typeface="Comic Sans MS"/>
                <a:cs typeface="Corbel"/>
              </a:rPr>
              <a:t> </a:t>
            </a:r>
            <a:r>
              <a:rPr sz="1700" spc="-20" dirty="0">
                <a:latin typeface="Comic Sans MS"/>
                <a:cs typeface="Corbel"/>
              </a:rPr>
              <a:t>know</a:t>
            </a:r>
            <a:endParaRPr sz="1700" dirty="0">
              <a:latin typeface="Comic Sans MS"/>
              <a:cs typeface="Corbel"/>
            </a:endParaRPr>
          </a:p>
          <a:p>
            <a:pPr marL="177800" marR="94615" indent="-153035">
              <a:lnSpc>
                <a:spcPts val="1700"/>
              </a:lnSpc>
              <a:spcBef>
                <a:spcPts val="820"/>
              </a:spcBef>
              <a:buChar char="*"/>
              <a:tabLst>
                <a:tab pos="179070" algn="l"/>
              </a:tabLst>
            </a:pPr>
            <a:r>
              <a:rPr sz="1700" dirty="0">
                <a:latin typeface="Comic Sans MS" panose="030F0702030302020204" pitchFamily="66" charset="0"/>
                <a:cs typeface="Corbel"/>
              </a:rPr>
              <a:t>All</a:t>
            </a:r>
            <a:r>
              <a:rPr sz="17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parents/carers are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 required</a:t>
            </a:r>
            <a:r>
              <a:rPr sz="17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to</a:t>
            </a:r>
            <a:r>
              <a:rPr sz="1700" spc="1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complete</a:t>
            </a:r>
            <a:r>
              <a:rPr sz="17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‘Medical</a:t>
            </a:r>
            <a:r>
              <a:rPr sz="17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Information</a:t>
            </a:r>
            <a:r>
              <a:rPr sz="1700" spc="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and</a:t>
            </a:r>
            <a:r>
              <a:rPr sz="1700" spc="-1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Consent’</a:t>
            </a:r>
            <a:r>
              <a:rPr sz="1700" spc="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form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which</a:t>
            </a:r>
            <a:r>
              <a:rPr sz="1700" spc="-3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will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be</a:t>
            </a:r>
            <a:r>
              <a:rPr sz="1700" spc="-20" dirty="0">
                <a:latin typeface="Comic Sans MS" panose="030F0702030302020204" pitchFamily="66" charset="0"/>
                <a:cs typeface="Corbel"/>
              </a:rPr>
              <a:t> sent 	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home</a:t>
            </a:r>
            <a:r>
              <a:rPr sz="1700" spc="-7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with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children.</a:t>
            </a:r>
            <a:r>
              <a:rPr sz="1700" spc="-4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These</a:t>
            </a:r>
            <a:r>
              <a:rPr sz="1700" spc="-2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are</a:t>
            </a:r>
            <a:r>
              <a:rPr sz="1700" spc="-8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also</a:t>
            </a:r>
            <a:r>
              <a:rPr sz="1700" spc="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available</a:t>
            </a:r>
            <a:r>
              <a:rPr sz="1700" spc="3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on</a:t>
            </a:r>
            <a:r>
              <a:rPr sz="1700" spc="-7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request</a:t>
            </a:r>
            <a:r>
              <a:rPr sz="1700" spc="-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from</a:t>
            </a:r>
            <a:r>
              <a:rPr sz="1700" spc="-6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dirty="0">
                <a:latin typeface="Comic Sans MS" panose="030F0702030302020204" pitchFamily="66" charset="0"/>
                <a:cs typeface="Corbel"/>
              </a:rPr>
              <a:t>the</a:t>
            </a:r>
            <a:r>
              <a:rPr sz="1700" spc="-15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school</a:t>
            </a:r>
            <a:r>
              <a:rPr sz="1700" spc="-50" dirty="0">
                <a:latin typeface="Comic Sans MS" panose="030F0702030302020204" pitchFamily="66" charset="0"/>
                <a:cs typeface="Corbel"/>
              </a:rPr>
              <a:t> </a:t>
            </a:r>
            <a:r>
              <a:rPr sz="1700" spc="-10" dirty="0">
                <a:latin typeface="Comic Sans MS" panose="030F0702030302020204" pitchFamily="66" charset="0"/>
                <a:cs typeface="Corbel"/>
              </a:rPr>
              <a:t>office</a:t>
            </a:r>
            <a:endParaRPr sz="1700" dirty="0">
              <a:latin typeface="Comic Sans MS" panose="030F0702030302020204" pitchFamily="66" charset="0"/>
              <a:cs typeface="Corbel"/>
            </a:endParaRPr>
          </a:p>
          <a:p>
            <a:pPr marL="226060" indent="-200660">
              <a:spcBef>
                <a:spcPts val="785"/>
              </a:spcBef>
              <a:buChar char="*"/>
              <a:tabLst>
                <a:tab pos="226060" algn="l"/>
              </a:tabLst>
            </a:pPr>
            <a:r>
              <a:rPr sz="1700" dirty="0">
                <a:latin typeface="Comic Sans MS"/>
                <a:cs typeface="Corbel"/>
              </a:rPr>
              <a:t>Please</a:t>
            </a:r>
            <a:r>
              <a:rPr sz="1700" spc="6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return</a:t>
            </a:r>
            <a:r>
              <a:rPr sz="1700" spc="-6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the</a:t>
            </a:r>
            <a:r>
              <a:rPr sz="1700" spc="-8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medical</a:t>
            </a:r>
            <a:r>
              <a:rPr sz="1700" spc="6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form</a:t>
            </a:r>
            <a:r>
              <a:rPr sz="1700" spc="-3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on</a:t>
            </a:r>
            <a:r>
              <a:rPr lang="en-GB" sz="1700" spc="-35" dirty="0">
                <a:latin typeface="Comic Sans MS"/>
                <a:cs typeface="Corbel"/>
              </a:rPr>
              <a:t>  Friday October 3rd latest</a:t>
            </a:r>
            <a:r>
              <a:rPr lang="en-GB" sz="1700" b="1" spc="-10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so</a:t>
            </a:r>
            <a:r>
              <a:rPr sz="1700" spc="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that</a:t>
            </a:r>
            <a:r>
              <a:rPr sz="1700" spc="-8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the</a:t>
            </a:r>
            <a:r>
              <a:rPr sz="1700" spc="-1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information</a:t>
            </a:r>
            <a:r>
              <a:rPr sz="1700" spc="-2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is</a:t>
            </a:r>
            <a:r>
              <a:rPr sz="1700" spc="-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as</a:t>
            </a:r>
            <a:r>
              <a:rPr sz="1700" spc="-1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up</a:t>
            </a:r>
            <a:r>
              <a:rPr sz="1700" spc="-7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to</a:t>
            </a:r>
            <a:r>
              <a:rPr sz="1700" spc="-55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date</a:t>
            </a:r>
            <a:r>
              <a:rPr sz="1700" spc="-40" dirty="0">
                <a:latin typeface="Comic Sans MS"/>
                <a:cs typeface="Corbel"/>
              </a:rPr>
              <a:t> </a:t>
            </a:r>
            <a:r>
              <a:rPr sz="1700" dirty="0">
                <a:latin typeface="Comic Sans MS"/>
                <a:cs typeface="Corbel"/>
              </a:rPr>
              <a:t>as</a:t>
            </a:r>
            <a:r>
              <a:rPr sz="1700" spc="-5" dirty="0">
                <a:latin typeface="Comic Sans MS"/>
                <a:cs typeface="Corbel"/>
              </a:rPr>
              <a:t> </a:t>
            </a:r>
            <a:r>
              <a:rPr sz="1700" spc="-10" dirty="0">
                <a:latin typeface="Comic Sans MS"/>
                <a:cs typeface="Corbel"/>
              </a:rPr>
              <a:t>possible</a:t>
            </a:r>
            <a:endParaRPr sz="1700" dirty="0">
              <a:latin typeface="Comic Sans MS"/>
              <a:cs typeface="Corbe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04980" rIns="0" bIns="0" rtlCol="0">
            <a:spAutoFit/>
          </a:bodyPr>
          <a:lstStyle/>
          <a:p>
            <a:pPr marL="784225">
              <a:lnSpc>
                <a:spcPct val="100000"/>
              </a:lnSpc>
              <a:spcBef>
                <a:spcPts val="105"/>
              </a:spcBef>
            </a:pPr>
            <a:r>
              <a:rPr b="0" spc="-10" dirty="0">
                <a:latin typeface="Corbel"/>
                <a:cs typeface="Corbel"/>
              </a:rPr>
              <a:t>Contact: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9872" y="1566799"/>
            <a:ext cx="9495155" cy="4429226"/>
          </a:xfrm>
          <a:prstGeom prst="rect">
            <a:avLst/>
          </a:prstGeom>
        </p:spPr>
        <p:txBody>
          <a:bodyPr vert="horz" wrap="square" lIns="0" tIns="53975" rIns="0" bIns="0" rtlCol="0" anchor="t">
            <a:spAutoFit/>
          </a:bodyPr>
          <a:lstStyle/>
          <a:p>
            <a:pPr marL="12700" marR="452120" indent="219710">
              <a:lnSpc>
                <a:spcPts val="1900"/>
              </a:lnSpc>
              <a:spcBef>
                <a:spcPts val="425"/>
              </a:spcBef>
              <a:buChar char="*"/>
              <a:tabLst>
                <a:tab pos="232410" algn="l"/>
              </a:tabLst>
            </a:pPr>
            <a:r>
              <a:rPr sz="1850" dirty="0">
                <a:latin typeface="Corbel"/>
                <a:cs typeface="Corbel"/>
              </a:rPr>
              <a:t>School</a:t>
            </a:r>
            <a:r>
              <a:rPr sz="1850" spc="12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staff</a:t>
            </a:r>
            <a:r>
              <a:rPr sz="1850" spc="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6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contact</a:t>
            </a:r>
            <a:r>
              <a:rPr sz="1850" spc="1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7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to</a:t>
            </a:r>
            <a:r>
              <a:rPr sz="1850" spc="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advise</a:t>
            </a:r>
            <a:r>
              <a:rPr sz="1850" spc="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that</a:t>
            </a:r>
            <a:r>
              <a:rPr sz="1850" spc="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children</a:t>
            </a:r>
            <a:r>
              <a:rPr sz="1850" spc="18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have</a:t>
            </a:r>
            <a:r>
              <a:rPr sz="1850" spc="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arrived</a:t>
            </a:r>
            <a:r>
              <a:rPr sz="1850" spc="6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safely</a:t>
            </a:r>
            <a:r>
              <a:rPr sz="1850" spc="8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at </a:t>
            </a:r>
            <a:r>
              <a:rPr sz="1850" spc="-10" dirty="0">
                <a:latin typeface="Corbel"/>
                <a:cs typeface="Corbel"/>
              </a:rPr>
              <a:t>Laches</a:t>
            </a:r>
            <a:r>
              <a:rPr sz="1850" spc="-55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Wood.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1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then</a:t>
            </a:r>
            <a:r>
              <a:rPr sz="1850" spc="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notify</a:t>
            </a:r>
            <a:r>
              <a:rPr sz="1850" spc="7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parents/carers</a:t>
            </a:r>
            <a:r>
              <a:rPr sz="1850" spc="-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via</a:t>
            </a:r>
            <a:r>
              <a:rPr lang="en-GB" sz="1850" dirty="0">
                <a:latin typeface="Corbel"/>
                <a:cs typeface="Corbel"/>
              </a:rPr>
              <a:t> MCAS</a:t>
            </a:r>
            <a:r>
              <a:rPr sz="1850" spc="1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of</a:t>
            </a:r>
            <a:r>
              <a:rPr sz="1850" spc="50" dirty="0">
                <a:latin typeface="Corbel"/>
                <a:cs typeface="Corbel"/>
              </a:rPr>
              <a:t> </a:t>
            </a:r>
            <a:r>
              <a:rPr sz="1850" spc="-20" dirty="0">
                <a:latin typeface="Corbel"/>
                <a:cs typeface="Corbel"/>
              </a:rPr>
              <a:t>this</a:t>
            </a:r>
            <a:r>
              <a:rPr lang="en-GB" sz="1850" spc="-20" dirty="0">
                <a:latin typeface="Corbel"/>
                <a:cs typeface="Corbel"/>
              </a:rPr>
              <a:t>.</a:t>
            </a:r>
            <a:endParaRPr sz="1850" dirty="0">
              <a:latin typeface="Corbel"/>
              <a:cs typeface="Corbel"/>
            </a:endParaRPr>
          </a:p>
          <a:p>
            <a:pPr marL="12700">
              <a:lnSpc>
                <a:spcPts val="1895"/>
              </a:lnSpc>
              <a:spcBef>
                <a:spcPts val="1125"/>
              </a:spcBef>
            </a:pPr>
            <a:r>
              <a:rPr sz="1850" dirty="0">
                <a:latin typeface="Corbel"/>
                <a:cs typeface="Corbel"/>
              </a:rPr>
              <a:t>*The</a:t>
            </a:r>
            <a:r>
              <a:rPr sz="1850" spc="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lead</a:t>
            </a:r>
            <a:r>
              <a:rPr sz="1850" spc="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teacher(s)</a:t>
            </a:r>
            <a:r>
              <a:rPr sz="1850" spc="2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contact</a:t>
            </a:r>
            <a:r>
              <a:rPr sz="1850" spc="7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Mrs</a:t>
            </a:r>
            <a:r>
              <a:rPr sz="1850" spc="-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Rowe</a:t>
            </a:r>
            <a:r>
              <a:rPr sz="1850" spc="-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/</a:t>
            </a:r>
            <a:r>
              <a:rPr sz="1850" spc="-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Mrs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Carlton</a:t>
            </a:r>
            <a:r>
              <a:rPr sz="1850" spc="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each</a:t>
            </a:r>
            <a:r>
              <a:rPr sz="1850" spc="1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morning</a:t>
            </a:r>
            <a:r>
              <a:rPr sz="1850" spc="114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to</a:t>
            </a:r>
            <a:r>
              <a:rPr sz="1850" spc="-1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update</a:t>
            </a:r>
            <a:r>
              <a:rPr sz="1850" spc="10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1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on</a:t>
            </a:r>
            <a:r>
              <a:rPr sz="1850" spc="45" dirty="0">
                <a:latin typeface="Corbel"/>
                <a:cs typeface="Corbel"/>
              </a:rPr>
              <a:t> </a:t>
            </a:r>
            <a:r>
              <a:rPr sz="1850" spc="-25" dirty="0">
                <a:latin typeface="Corbel"/>
                <a:cs typeface="Corbel"/>
              </a:rPr>
              <a:t>how</a:t>
            </a:r>
            <a:endParaRPr sz="1850">
              <a:latin typeface="Corbel"/>
              <a:cs typeface="Corbel"/>
            </a:endParaRPr>
          </a:p>
          <a:p>
            <a:pPr marL="12700">
              <a:lnSpc>
                <a:spcPts val="1895"/>
              </a:lnSpc>
            </a:pPr>
            <a:r>
              <a:rPr sz="1850" dirty="0">
                <a:latin typeface="Corbel"/>
                <a:cs typeface="Corbel"/>
              </a:rPr>
              <a:t>the children</a:t>
            </a:r>
            <a:r>
              <a:rPr sz="1850" spc="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are</a:t>
            </a:r>
            <a:r>
              <a:rPr sz="1850" spc="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doing.</a:t>
            </a:r>
            <a:r>
              <a:rPr sz="1850" spc="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2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then</a:t>
            </a:r>
            <a:r>
              <a:rPr sz="1850" spc="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notify</a:t>
            </a:r>
            <a:r>
              <a:rPr sz="1850" spc="75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parents/carers</a:t>
            </a:r>
            <a:r>
              <a:rPr sz="1850" spc="27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via</a:t>
            </a:r>
            <a:r>
              <a:rPr lang="en-GB" sz="1850" spc="-135" dirty="0">
                <a:latin typeface="Corbel"/>
                <a:cs typeface="Corbel"/>
              </a:rPr>
              <a:t> MCAS</a:t>
            </a:r>
            <a:r>
              <a:rPr lang="en-GB" sz="1850" spc="-10" dirty="0">
                <a:latin typeface="Corbel"/>
                <a:cs typeface="Corbel"/>
              </a:rPr>
              <a:t> </a:t>
            </a:r>
            <a:r>
              <a:rPr sz="1850" dirty="0">
                <a:latin typeface="Corbel"/>
                <a:cs typeface="Corbel"/>
              </a:rPr>
              <a:t>of</a:t>
            </a:r>
            <a:r>
              <a:rPr sz="1850" spc="-35" dirty="0">
                <a:latin typeface="Corbel"/>
                <a:cs typeface="Corbel"/>
              </a:rPr>
              <a:t> </a:t>
            </a:r>
            <a:r>
              <a:rPr sz="1850" spc="-20" dirty="0">
                <a:latin typeface="Corbel"/>
                <a:cs typeface="Corbel"/>
              </a:rPr>
              <a:t>this</a:t>
            </a:r>
            <a:endParaRPr sz="1850">
              <a:latin typeface="Corbel"/>
              <a:cs typeface="Corbel"/>
            </a:endParaRPr>
          </a:p>
          <a:p>
            <a:pPr marL="12700" marR="5080">
              <a:lnSpc>
                <a:spcPct val="71400"/>
              </a:lnSpc>
              <a:spcBef>
                <a:spcPts val="1695"/>
              </a:spcBef>
            </a:pPr>
            <a:r>
              <a:rPr sz="1850" dirty="0">
                <a:latin typeface="Corbel"/>
                <a:cs typeface="Corbel"/>
              </a:rPr>
              <a:t>*There</a:t>
            </a:r>
            <a:r>
              <a:rPr sz="1850" spc="8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is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no</a:t>
            </a:r>
            <a:r>
              <a:rPr sz="1850" spc="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need</a:t>
            </a:r>
            <a:r>
              <a:rPr sz="1850" spc="10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for</a:t>
            </a:r>
            <a:r>
              <a:rPr sz="1850" spc="5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your</a:t>
            </a:r>
            <a:r>
              <a:rPr sz="1850" spc="1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child</a:t>
            </a:r>
            <a:r>
              <a:rPr sz="1850" spc="-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to</a:t>
            </a:r>
            <a:r>
              <a:rPr sz="1850" spc="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have</a:t>
            </a:r>
            <a:r>
              <a:rPr sz="1850" spc="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</a:t>
            </a:r>
            <a:r>
              <a:rPr sz="1850" spc="-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phone</a:t>
            </a:r>
            <a:r>
              <a:rPr sz="1850" spc="20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with</a:t>
            </a:r>
            <a:r>
              <a:rPr sz="1850" spc="-2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them.</a:t>
            </a:r>
            <a:r>
              <a:rPr sz="1850" spc="1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If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</a:t>
            </a:r>
            <a:r>
              <a:rPr sz="1850" spc="-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phone</a:t>
            </a:r>
            <a:r>
              <a:rPr sz="1850" spc="19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is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found,</a:t>
            </a:r>
            <a:r>
              <a:rPr sz="1850" spc="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this will</a:t>
            </a:r>
            <a:r>
              <a:rPr sz="1850" spc="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be</a:t>
            </a:r>
            <a:r>
              <a:rPr sz="1850" spc="2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taken </a:t>
            </a:r>
            <a:r>
              <a:rPr sz="1850" dirty="0">
                <a:latin typeface="Corbel"/>
                <a:cs typeface="Corbel"/>
              </a:rPr>
              <a:t>and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kept</a:t>
            </a:r>
            <a:r>
              <a:rPr sz="1850" spc="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safe</a:t>
            </a:r>
            <a:r>
              <a:rPr sz="1850" spc="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by</a:t>
            </a:r>
            <a:r>
              <a:rPr sz="1850" spc="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10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staff </a:t>
            </a:r>
            <a:r>
              <a:rPr sz="1850" spc="-10" dirty="0">
                <a:latin typeface="Corbel"/>
                <a:cs typeface="Corbel"/>
              </a:rPr>
              <a:t>member(s)</a:t>
            </a:r>
            <a:endParaRPr sz="1850">
              <a:latin typeface="Corbel"/>
              <a:cs typeface="Corbel"/>
            </a:endParaRPr>
          </a:p>
          <a:p>
            <a:pPr marL="12700">
              <a:lnSpc>
                <a:spcPts val="1930"/>
              </a:lnSpc>
              <a:spcBef>
                <a:spcPts val="900"/>
              </a:spcBef>
            </a:pPr>
            <a:r>
              <a:rPr sz="1850" dirty="0">
                <a:latin typeface="Corbel"/>
                <a:cs typeface="Corbel"/>
              </a:rPr>
              <a:t>*In</a:t>
            </a:r>
            <a:r>
              <a:rPr sz="1850" spc="-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</a:t>
            </a:r>
            <a:r>
              <a:rPr sz="1850" spc="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event</a:t>
            </a:r>
            <a:r>
              <a:rPr sz="1850" spc="8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of</a:t>
            </a:r>
            <a:r>
              <a:rPr sz="1850" spc="6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an</a:t>
            </a:r>
            <a:r>
              <a:rPr sz="1850" spc="-35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emergency,</a:t>
            </a:r>
            <a:r>
              <a:rPr sz="1850" spc="27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lead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teacher(s)</a:t>
            </a:r>
            <a:r>
              <a:rPr sz="1850" spc="17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inform</a:t>
            </a:r>
            <a:r>
              <a:rPr sz="1850" spc="9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114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and</a:t>
            </a:r>
            <a:r>
              <a:rPr sz="1850" spc="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114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7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telephone</a:t>
            </a:r>
            <a:endParaRPr sz="1850">
              <a:latin typeface="Corbel"/>
              <a:cs typeface="Corbel"/>
            </a:endParaRPr>
          </a:p>
          <a:p>
            <a:pPr marL="12700">
              <a:lnSpc>
                <a:spcPts val="1930"/>
              </a:lnSpc>
            </a:pPr>
            <a:r>
              <a:rPr sz="1850" spc="-10" dirty="0">
                <a:latin typeface="Corbel"/>
                <a:cs typeface="Corbel"/>
              </a:rPr>
              <a:t>parents/carers</a:t>
            </a:r>
            <a:r>
              <a:rPr sz="1850" spc="-8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immediately</a:t>
            </a:r>
            <a:endParaRPr sz="1850">
              <a:latin typeface="Corbel"/>
              <a:cs typeface="Corbel"/>
            </a:endParaRPr>
          </a:p>
          <a:p>
            <a:pPr marL="12700" marR="295910" algn="just">
              <a:lnSpc>
                <a:spcPct val="75100"/>
              </a:lnSpc>
              <a:spcBef>
                <a:spcPts val="1490"/>
              </a:spcBef>
            </a:pPr>
            <a:r>
              <a:rPr sz="1850" dirty="0">
                <a:latin typeface="Corbel"/>
                <a:cs typeface="Corbel"/>
              </a:rPr>
              <a:t>*If</a:t>
            </a:r>
            <a:r>
              <a:rPr sz="1850" spc="-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an</a:t>
            </a:r>
            <a:r>
              <a:rPr sz="1850" spc="-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incident</a:t>
            </a:r>
            <a:r>
              <a:rPr sz="1850" spc="-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of</a:t>
            </a:r>
            <a:r>
              <a:rPr sz="1850" spc="-7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serious</a:t>
            </a:r>
            <a:r>
              <a:rPr sz="1850" spc="-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or</a:t>
            </a:r>
            <a:r>
              <a:rPr sz="1850" spc="-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continuous</a:t>
            </a:r>
            <a:r>
              <a:rPr sz="1850" spc="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poor</a:t>
            </a:r>
            <a:r>
              <a:rPr sz="1850" spc="-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behaviour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occurs,</a:t>
            </a:r>
            <a:r>
              <a:rPr sz="1850" spc="-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-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be</a:t>
            </a:r>
            <a:r>
              <a:rPr sz="1850" spc="-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contacted</a:t>
            </a:r>
            <a:r>
              <a:rPr sz="1850" spc="-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and</a:t>
            </a:r>
            <a:r>
              <a:rPr sz="1850" spc="-50" dirty="0">
                <a:latin typeface="Corbel"/>
                <a:cs typeface="Corbel"/>
              </a:rPr>
              <a:t> </a:t>
            </a:r>
            <a:r>
              <a:rPr sz="1850" spc="-25" dirty="0">
                <a:latin typeface="Corbel"/>
                <a:cs typeface="Corbel"/>
              </a:rPr>
              <a:t>Mrs </a:t>
            </a:r>
            <a:r>
              <a:rPr sz="1850" dirty="0">
                <a:latin typeface="Corbel"/>
                <a:cs typeface="Corbel"/>
              </a:rPr>
              <a:t>Rowe/Mrs</a:t>
            </a:r>
            <a:r>
              <a:rPr sz="1850" spc="-1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Carlton</a:t>
            </a:r>
            <a:r>
              <a:rPr sz="1850" spc="1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</a:t>
            </a:r>
            <a:r>
              <a:rPr sz="1850" spc="-7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call </a:t>
            </a:r>
            <a:r>
              <a:rPr sz="1850" spc="-10" dirty="0">
                <a:latin typeface="Corbel"/>
                <a:cs typeface="Corbel"/>
              </a:rPr>
              <a:t>parents/carers</a:t>
            </a:r>
            <a:r>
              <a:rPr sz="1850" spc="2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requesting</a:t>
            </a:r>
            <a:r>
              <a:rPr sz="1850" spc="17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they</a:t>
            </a:r>
            <a:r>
              <a:rPr sz="1850" spc="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collect</a:t>
            </a:r>
            <a:r>
              <a:rPr sz="1850" spc="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their</a:t>
            </a:r>
            <a:r>
              <a:rPr sz="1850" spc="2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child</a:t>
            </a:r>
            <a:r>
              <a:rPr sz="1850" spc="3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from</a:t>
            </a:r>
            <a:r>
              <a:rPr sz="1850" spc="6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Laches</a:t>
            </a:r>
            <a:r>
              <a:rPr sz="1850" spc="-65" dirty="0">
                <a:latin typeface="Corbel"/>
                <a:cs typeface="Corbel"/>
              </a:rPr>
              <a:t> </a:t>
            </a:r>
            <a:r>
              <a:rPr sz="1850" spc="-20" dirty="0">
                <a:latin typeface="Corbel"/>
                <a:cs typeface="Corbel"/>
              </a:rPr>
              <a:t>Wood</a:t>
            </a:r>
            <a:endParaRPr sz="1850">
              <a:latin typeface="Corbel"/>
              <a:cs typeface="Corbel"/>
            </a:endParaRPr>
          </a:p>
          <a:p>
            <a:pPr marL="12700" marR="196215" indent="172085" algn="just">
              <a:lnSpc>
                <a:spcPct val="82500"/>
              </a:lnSpc>
              <a:spcBef>
                <a:spcPts val="905"/>
              </a:spcBef>
              <a:buChar char="*"/>
              <a:tabLst>
                <a:tab pos="184785" algn="l"/>
              </a:tabLst>
            </a:pPr>
            <a:r>
              <a:rPr sz="1850" dirty="0">
                <a:latin typeface="Corbel"/>
                <a:cs typeface="Corbel"/>
              </a:rPr>
              <a:t>School</a:t>
            </a:r>
            <a:r>
              <a:rPr sz="1850" spc="10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staff will</a:t>
            </a:r>
            <a:r>
              <a:rPr sz="1850" spc="-7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contact</a:t>
            </a:r>
            <a:r>
              <a:rPr sz="1850" spc="1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to</a:t>
            </a:r>
            <a:r>
              <a:rPr sz="1850" spc="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advise</a:t>
            </a:r>
            <a:r>
              <a:rPr sz="1850" spc="10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when</a:t>
            </a:r>
            <a:r>
              <a:rPr sz="1850" spc="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children</a:t>
            </a:r>
            <a:r>
              <a:rPr sz="1850" spc="15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are</a:t>
            </a:r>
            <a:r>
              <a:rPr sz="1850" spc="1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leaving</a:t>
            </a:r>
            <a:r>
              <a:rPr sz="1850" spc="6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Laches</a:t>
            </a:r>
            <a:r>
              <a:rPr sz="1850" spc="-8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Wood.</a:t>
            </a:r>
            <a:r>
              <a:rPr sz="1850" spc="40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70" dirty="0">
                <a:latin typeface="Corbel"/>
                <a:cs typeface="Corbel"/>
              </a:rPr>
              <a:t> </a:t>
            </a:r>
            <a:r>
              <a:rPr sz="1850" spc="-20" dirty="0">
                <a:latin typeface="Corbel"/>
                <a:cs typeface="Corbel"/>
              </a:rPr>
              <a:t>will </a:t>
            </a:r>
            <a:r>
              <a:rPr sz="1850" dirty="0">
                <a:latin typeface="Corbel"/>
                <a:cs typeface="Corbel"/>
              </a:rPr>
              <a:t>then</a:t>
            </a:r>
            <a:r>
              <a:rPr sz="1850" spc="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notify</a:t>
            </a:r>
            <a:r>
              <a:rPr sz="1850" spc="11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parents/carers</a:t>
            </a:r>
            <a:r>
              <a:rPr sz="1850" spc="25" dirty="0">
                <a:latin typeface="Corbel"/>
                <a:cs typeface="Corbel"/>
              </a:rPr>
              <a:t> </a:t>
            </a:r>
            <a:r>
              <a:rPr lang="en-GB" sz="1850">
                <a:latin typeface="Corbel"/>
                <a:cs typeface="Corbel"/>
              </a:rPr>
              <a:t>via </a:t>
            </a:r>
            <a:r>
              <a:rPr sz="1850" spc="16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of</a:t>
            </a:r>
            <a:r>
              <a:rPr sz="1850" spc="5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this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so</a:t>
            </a:r>
            <a:r>
              <a:rPr sz="1850" spc="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you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can</a:t>
            </a:r>
            <a:r>
              <a:rPr sz="1850" spc="5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come</a:t>
            </a:r>
            <a:r>
              <a:rPr sz="1850" spc="1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to</a:t>
            </a:r>
            <a:r>
              <a:rPr sz="1850" spc="-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collect</a:t>
            </a:r>
            <a:r>
              <a:rPr sz="1850" spc="7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your</a:t>
            </a:r>
            <a:r>
              <a:rPr sz="1850" spc="6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child</a:t>
            </a:r>
            <a:r>
              <a:rPr sz="1850" spc="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from</a:t>
            </a:r>
            <a:r>
              <a:rPr sz="1850" spc="7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school early</a:t>
            </a:r>
            <a:endParaRPr sz="1850">
              <a:latin typeface="Corbel"/>
              <a:cs typeface="Corbel"/>
            </a:endParaRPr>
          </a:p>
          <a:p>
            <a:pPr marL="193675" indent="-180975">
              <a:lnSpc>
                <a:spcPts val="2135"/>
              </a:lnSpc>
              <a:spcBef>
                <a:spcPts val="520"/>
              </a:spcBef>
              <a:buChar char="*"/>
              <a:tabLst>
                <a:tab pos="193675" algn="l"/>
              </a:tabLst>
            </a:pPr>
            <a:r>
              <a:rPr sz="1850" dirty="0">
                <a:latin typeface="Corbel"/>
                <a:cs typeface="Corbel"/>
              </a:rPr>
              <a:t>In</a:t>
            </a:r>
            <a:r>
              <a:rPr sz="1850" spc="-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</a:t>
            </a:r>
            <a:r>
              <a:rPr sz="1850" spc="4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unlikely</a:t>
            </a:r>
            <a:r>
              <a:rPr sz="1850" spc="9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event</a:t>
            </a:r>
            <a:r>
              <a:rPr sz="1850" spc="7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that</a:t>
            </a:r>
            <a:r>
              <a:rPr sz="1850" spc="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you</a:t>
            </a:r>
            <a:r>
              <a:rPr sz="1850" spc="6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need</a:t>
            </a:r>
            <a:r>
              <a:rPr sz="1850" spc="114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to</a:t>
            </a:r>
            <a:r>
              <a:rPr sz="1850" spc="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contact</a:t>
            </a:r>
            <a:r>
              <a:rPr sz="1850" spc="8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your</a:t>
            </a:r>
            <a:r>
              <a:rPr sz="1850" spc="7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child</a:t>
            </a:r>
            <a:r>
              <a:rPr sz="1850" spc="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in</a:t>
            </a:r>
            <a:r>
              <a:rPr sz="1850" spc="-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case</a:t>
            </a:r>
            <a:r>
              <a:rPr sz="1850" spc="10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of</a:t>
            </a:r>
            <a:r>
              <a:rPr sz="1850" spc="-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an</a:t>
            </a:r>
            <a:r>
              <a:rPr sz="1850" spc="4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emergency</a:t>
            </a:r>
            <a:r>
              <a:rPr sz="1850" spc="204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/</a:t>
            </a:r>
            <a:r>
              <a:rPr sz="1850" spc="-25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unforeseen</a:t>
            </a:r>
            <a:endParaRPr sz="1850">
              <a:latin typeface="Corbel"/>
              <a:cs typeface="Corbel"/>
            </a:endParaRPr>
          </a:p>
          <a:p>
            <a:pPr marL="12700" marR="396240">
              <a:lnSpc>
                <a:spcPct val="70800"/>
              </a:lnSpc>
              <a:spcBef>
                <a:spcPts val="560"/>
              </a:spcBef>
            </a:pPr>
            <a:r>
              <a:rPr sz="1850" dirty="0">
                <a:latin typeface="Corbel"/>
                <a:cs typeface="Corbel"/>
              </a:rPr>
              <a:t>situation,</a:t>
            </a:r>
            <a:r>
              <a:rPr sz="1850" spc="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please</a:t>
            </a:r>
            <a:r>
              <a:rPr sz="1850" spc="-40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telephone</a:t>
            </a:r>
            <a:r>
              <a:rPr sz="1850" spc="-5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school</a:t>
            </a:r>
            <a:r>
              <a:rPr sz="1850" spc="-2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and</a:t>
            </a:r>
            <a:r>
              <a:rPr sz="1850" spc="-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Mrs</a:t>
            </a:r>
            <a:r>
              <a:rPr sz="1850" spc="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Rowe</a:t>
            </a:r>
            <a:r>
              <a:rPr sz="1850" spc="-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/</a:t>
            </a:r>
            <a:r>
              <a:rPr sz="1850" spc="-10" dirty="0">
                <a:latin typeface="Corbel"/>
                <a:cs typeface="Corbel"/>
              </a:rPr>
              <a:t> Mrs</a:t>
            </a:r>
            <a:r>
              <a:rPr sz="1850" spc="-8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Carlton</a:t>
            </a:r>
            <a:r>
              <a:rPr sz="1850" spc="3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will make</a:t>
            </a:r>
            <a:r>
              <a:rPr sz="1850" spc="2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contact</a:t>
            </a:r>
            <a:r>
              <a:rPr sz="1850" spc="-15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with</a:t>
            </a:r>
            <a:r>
              <a:rPr sz="1850" spc="10" dirty="0">
                <a:latin typeface="Corbel"/>
                <a:cs typeface="Corbel"/>
              </a:rPr>
              <a:t> </a:t>
            </a:r>
            <a:r>
              <a:rPr sz="1850" dirty="0">
                <a:latin typeface="Corbel"/>
                <a:cs typeface="Corbel"/>
              </a:rPr>
              <a:t>the</a:t>
            </a:r>
            <a:r>
              <a:rPr sz="1850" spc="15" dirty="0">
                <a:latin typeface="Corbel"/>
                <a:cs typeface="Corbel"/>
              </a:rPr>
              <a:t> </a:t>
            </a:r>
            <a:r>
              <a:rPr sz="1850" spc="-20" dirty="0">
                <a:latin typeface="Corbel"/>
                <a:cs typeface="Corbel"/>
              </a:rPr>
              <a:t>lead </a:t>
            </a:r>
            <a:r>
              <a:rPr sz="1850" dirty="0">
                <a:latin typeface="Corbel"/>
                <a:cs typeface="Corbel"/>
              </a:rPr>
              <a:t>teacher(s)</a:t>
            </a:r>
            <a:r>
              <a:rPr sz="1850" spc="155" dirty="0">
                <a:latin typeface="Corbel"/>
                <a:cs typeface="Corbel"/>
              </a:rPr>
              <a:t> </a:t>
            </a:r>
            <a:r>
              <a:rPr sz="1850" spc="-10" dirty="0">
                <a:latin typeface="Corbel"/>
                <a:cs typeface="Corbel"/>
              </a:rPr>
              <a:t>accordingly</a:t>
            </a:r>
            <a:endParaRPr sz="185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04980" rIns="0" bIns="0" rtlCol="0">
            <a:spAutoFit/>
          </a:bodyPr>
          <a:lstStyle/>
          <a:p>
            <a:pPr marL="784225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orbel"/>
                <a:cs typeface="Corbel"/>
              </a:rPr>
              <a:t>Behaviour</a:t>
            </a:r>
            <a:r>
              <a:rPr b="0" spc="-8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Expectations: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8087" y="1695771"/>
            <a:ext cx="9505824" cy="3828805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2700">
              <a:lnSpc>
                <a:spcPts val="1735"/>
              </a:lnSpc>
              <a:spcBef>
                <a:spcPts val="105"/>
              </a:spcBef>
            </a:pPr>
            <a:r>
              <a:rPr sz="1700" spc="-65" dirty="0">
                <a:latin typeface="Corbel"/>
                <a:cs typeface="Corbel"/>
              </a:rPr>
              <a:t>*You</a:t>
            </a:r>
            <a:r>
              <a:rPr sz="1700" spc="-9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are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 err="1">
                <a:latin typeface="Corbel"/>
                <a:cs typeface="Corbel"/>
              </a:rPr>
              <a:t>representingThe</a:t>
            </a:r>
            <a:r>
              <a:rPr sz="1700" spc="-10" dirty="0">
                <a:latin typeface="Corbel"/>
                <a:cs typeface="Corbel"/>
              </a:rPr>
              <a:t> </a:t>
            </a:r>
            <a:r>
              <a:rPr sz="1700" dirty="0" err="1">
                <a:latin typeface="Corbel"/>
                <a:cs typeface="Corbel"/>
              </a:rPr>
              <a:t>MosleyAcademy</a:t>
            </a:r>
            <a:r>
              <a:rPr lang="en-GB" sz="1700" spc="15" dirty="0">
                <a:latin typeface="Corbel"/>
                <a:cs typeface="Corbel"/>
              </a:rPr>
              <a:t> and yourself as a year 6 role model.</a:t>
            </a:r>
            <a:endParaRPr lang="en-US" sz="1700" spc="-10" dirty="0">
              <a:latin typeface="Corbel"/>
              <a:cs typeface="Corbel"/>
            </a:endParaRPr>
          </a:p>
          <a:p>
            <a:pPr marL="12700" marR="3229610">
              <a:lnSpc>
                <a:spcPct val="79100"/>
              </a:lnSpc>
              <a:spcBef>
                <a:spcPts val="819"/>
              </a:spcBef>
            </a:pPr>
            <a:r>
              <a:rPr sz="1700" dirty="0">
                <a:latin typeface="Corbel"/>
                <a:cs typeface="Corbel"/>
              </a:rPr>
              <a:t>*</a:t>
            </a:r>
            <a:r>
              <a:rPr sz="1700" spc="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If</a:t>
            </a:r>
            <a:r>
              <a:rPr sz="1700" spc="-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choose</a:t>
            </a:r>
            <a:r>
              <a:rPr sz="1700" spc="-4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to</a:t>
            </a:r>
            <a:r>
              <a:rPr sz="1700" spc="1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misbehave</a:t>
            </a:r>
            <a:r>
              <a:rPr sz="1700" spc="-4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/ break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any</a:t>
            </a:r>
            <a:r>
              <a:rPr sz="1700" spc="-6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of the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site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rules,</a:t>
            </a:r>
            <a:r>
              <a:rPr sz="1700" spc="-8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following consequences</a:t>
            </a:r>
            <a:r>
              <a:rPr sz="1700" spc="-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will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be</a:t>
            </a:r>
            <a:r>
              <a:rPr sz="1700" spc="-5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applied</a:t>
            </a:r>
            <a:r>
              <a:rPr sz="1700" spc="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by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centre</a:t>
            </a:r>
            <a:r>
              <a:rPr sz="1700" spc="-3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and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school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staff,</a:t>
            </a:r>
            <a:r>
              <a:rPr sz="1700" spc="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as</a:t>
            </a:r>
            <a:r>
              <a:rPr sz="1700" spc="-50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they</a:t>
            </a:r>
            <a:r>
              <a:rPr sz="1700" spc="-80" dirty="0">
                <a:latin typeface="Corbel"/>
                <a:cs typeface="Corbel"/>
              </a:rPr>
              <a:t> </a:t>
            </a:r>
            <a:r>
              <a:rPr sz="1700" spc="-20" dirty="0">
                <a:latin typeface="Corbel"/>
                <a:cs typeface="Corbel"/>
              </a:rPr>
              <a:t>deem </a:t>
            </a:r>
            <a:r>
              <a:rPr sz="1700" spc="-10" dirty="0">
                <a:latin typeface="Corbel"/>
                <a:cs typeface="Corbel"/>
              </a:rPr>
              <a:t>appropriate:</a:t>
            </a:r>
            <a:endParaRPr sz="1700">
              <a:latin typeface="Corbel"/>
              <a:cs typeface="Corbel"/>
            </a:endParaRPr>
          </a:p>
          <a:p>
            <a:pPr marL="210820" indent="-198120">
              <a:lnSpc>
                <a:spcPct val="100000"/>
              </a:lnSpc>
              <a:spcBef>
                <a:spcPts val="805"/>
              </a:spcBef>
              <a:buAutoNum type="arabicPeriod"/>
              <a:tabLst>
                <a:tab pos="210820" algn="l"/>
              </a:tabLst>
            </a:pPr>
            <a:r>
              <a:rPr sz="1700" spc="-20" dirty="0">
                <a:latin typeface="Corbel"/>
                <a:cs typeface="Corbel"/>
              </a:rPr>
              <a:t>Removal</a:t>
            </a:r>
            <a:r>
              <a:rPr sz="1700" spc="-10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of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treat/privileges</a:t>
            </a:r>
            <a:r>
              <a:rPr sz="1700" spc="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such</a:t>
            </a:r>
            <a:r>
              <a:rPr sz="1700" spc="-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as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free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time/tuckshop</a:t>
            </a:r>
            <a:endParaRPr sz="1700">
              <a:latin typeface="Corbel"/>
              <a:cs typeface="Corbel"/>
            </a:endParaRPr>
          </a:p>
          <a:p>
            <a:pPr marL="220345" indent="-207645">
              <a:lnSpc>
                <a:spcPct val="100000"/>
              </a:lnSpc>
              <a:spcBef>
                <a:spcPts val="805"/>
              </a:spcBef>
              <a:buAutoNum type="arabicPeriod"/>
              <a:tabLst>
                <a:tab pos="220345" algn="l"/>
              </a:tabLst>
            </a:pPr>
            <a:r>
              <a:rPr sz="1700" spc="-10" dirty="0">
                <a:latin typeface="Corbel"/>
                <a:cs typeface="Corbel"/>
              </a:rPr>
              <a:t>Removal</a:t>
            </a:r>
            <a:r>
              <a:rPr sz="1700" spc="-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from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activity</a:t>
            </a:r>
            <a:r>
              <a:rPr sz="1700" spc="-7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or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from</a:t>
            </a:r>
            <a:r>
              <a:rPr sz="1700" spc="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next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activity</a:t>
            </a:r>
            <a:endParaRPr sz="1700">
              <a:latin typeface="Corbel"/>
              <a:cs typeface="Corbel"/>
            </a:endParaRPr>
          </a:p>
          <a:p>
            <a:pPr marL="12700" marR="253365" indent="-9525">
              <a:lnSpc>
                <a:spcPct val="70000"/>
              </a:lnSpc>
              <a:spcBef>
                <a:spcPts val="1490"/>
              </a:spcBef>
              <a:buAutoNum type="arabicPeriod"/>
              <a:tabLst>
                <a:tab pos="171450" algn="l"/>
              </a:tabLst>
            </a:pPr>
            <a:r>
              <a:rPr sz="1700" dirty="0">
                <a:latin typeface="Corbel"/>
                <a:cs typeface="Corbel"/>
              </a:rPr>
              <a:t>	If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</a:t>
            </a:r>
            <a:r>
              <a:rPr sz="1700" spc="-8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choose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to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behave</a:t>
            </a:r>
            <a:r>
              <a:rPr sz="1700" spc="-6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poorly</a:t>
            </a:r>
            <a:r>
              <a:rPr sz="1700" spc="-3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at</a:t>
            </a:r>
            <a:r>
              <a:rPr sz="1700" spc="-8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or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after</a:t>
            </a:r>
            <a:r>
              <a:rPr sz="1700" spc="4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bedtime,</a:t>
            </a:r>
            <a:r>
              <a:rPr sz="1700" spc="6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</a:t>
            </a:r>
            <a:r>
              <a:rPr sz="1700" spc="-5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will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sit</a:t>
            </a:r>
            <a:r>
              <a:rPr sz="1700" spc="1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with</a:t>
            </a:r>
            <a:r>
              <a:rPr sz="1700" spc="-4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staff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until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rest of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children</a:t>
            </a:r>
            <a:r>
              <a:rPr sz="1700" spc="30" dirty="0">
                <a:latin typeface="Corbel"/>
                <a:cs typeface="Corbel"/>
              </a:rPr>
              <a:t> </a:t>
            </a:r>
            <a:r>
              <a:rPr sz="1700" spc="-25" dirty="0">
                <a:latin typeface="Corbel"/>
                <a:cs typeface="Corbel"/>
              </a:rPr>
              <a:t>in </a:t>
            </a:r>
            <a:r>
              <a:rPr lang="en-GB" sz="1700">
                <a:latin typeface="Corbel"/>
                <a:cs typeface="Corbel"/>
              </a:rPr>
              <a:t>your dorm</a:t>
            </a:r>
            <a:r>
              <a:rPr sz="1700" spc="-8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are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asleep.</a:t>
            </a:r>
            <a:r>
              <a:rPr sz="1700" spc="5" dirty="0">
                <a:latin typeface="Corbel"/>
                <a:cs typeface="Corbel"/>
              </a:rPr>
              <a:t> </a:t>
            </a:r>
            <a:r>
              <a:rPr sz="1700" spc="-80" dirty="0">
                <a:latin typeface="Corbel"/>
                <a:cs typeface="Corbel"/>
              </a:rPr>
              <a:t>You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will</a:t>
            </a:r>
            <a:r>
              <a:rPr sz="1700" spc="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then</a:t>
            </a:r>
            <a:r>
              <a:rPr sz="1700" spc="-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be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returned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to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lang="en-GB" sz="1700">
                <a:latin typeface="Corbel"/>
                <a:cs typeface="Corbel"/>
              </a:rPr>
              <a:t>your dorm </a:t>
            </a:r>
            <a:r>
              <a:rPr lang="en-GB" sz="1700" dirty="0">
                <a:latin typeface="Corbel"/>
                <a:cs typeface="Corbel"/>
              </a:rPr>
              <a:t>by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</a:t>
            </a:r>
            <a:r>
              <a:rPr sz="1700" spc="-7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staff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member to</a:t>
            </a:r>
            <a:r>
              <a:rPr sz="1700" spc="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go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straight</a:t>
            </a:r>
            <a:r>
              <a:rPr sz="1700" spc="-3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to</a:t>
            </a:r>
            <a:r>
              <a:rPr sz="1700" spc="-60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sleep.</a:t>
            </a:r>
            <a:endParaRPr sz="1700">
              <a:latin typeface="Corbel"/>
              <a:cs typeface="Corbel"/>
            </a:endParaRPr>
          </a:p>
          <a:p>
            <a:pPr marL="185420" indent="-180975">
              <a:lnSpc>
                <a:spcPts val="1775"/>
              </a:lnSpc>
              <a:spcBef>
                <a:spcPts val="745"/>
              </a:spcBef>
              <a:buAutoNum type="arabicPeriod"/>
              <a:tabLst>
                <a:tab pos="185420" algn="l"/>
              </a:tabLst>
            </a:pPr>
            <a:r>
              <a:rPr sz="1700" dirty="0">
                <a:latin typeface="Corbel"/>
                <a:cs typeface="Corbel"/>
              </a:rPr>
              <a:t>In</a:t>
            </a:r>
            <a:r>
              <a:rPr sz="1700" spc="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cases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of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spc="-20" dirty="0">
                <a:latin typeface="Corbel"/>
                <a:cs typeface="Corbel"/>
              </a:rPr>
              <a:t>persistent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or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serious</a:t>
            </a:r>
            <a:r>
              <a:rPr sz="1700" spc="-6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poor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spc="-25" dirty="0">
                <a:latin typeface="Corbel"/>
                <a:cs typeface="Corbel"/>
              </a:rPr>
              <a:t>behaviour,</a:t>
            </a:r>
            <a:r>
              <a:rPr sz="1700" spc="-5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your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parents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will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be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contacted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and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we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will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ask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for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</a:t>
            </a:r>
            <a:r>
              <a:rPr sz="1700" spc="-10" dirty="0">
                <a:latin typeface="Corbel"/>
                <a:cs typeface="Corbel"/>
              </a:rPr>
              <a:t> </a:t>
            </a:r>
            <a:r>
              <a:rPr sz="1700" spc="-25" dirty="0">
                <a:latin typeface="Corbel"/>
                <a:cs typeface="Corbel"/>
              </a:rPr>
              <a:t>to</a:t>
            </a:r>
            <a:endParaRPr sz="1700">
              <a:latin typeface="Corbel"/>
              <a:cs typeface="Corbel"/>
            </a:endParaRPr>
          </a:p>
          <a:p>
            <a:pPr marL="12700">
              <a:lnSpc>
                <a:spcPts val="1775"/>
              </a:lnSpc>
            </a:pPr>
            <a:r>
              <a:rPr sz="1700" dirty="0">
                <a:latin typeface="Corbel"/>
                <a:cs typeface="Corbel"/>
              </a:rPr>
              <a:t>be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collected</a:t>
            </a:r>
            <a:r>
              <a:rPr sz="1700" spc="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and</a:t>
            </a:r>
            <a:r>
              <a:rPr sz="1700" spc="-20" dirty="0">
                <a:latin typeface="Corbel"/>
                <a:cs typeface="Corbel"/>
              </a:rPr>
              <a:t> taken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home</a:t>
            </a:r>
            <a:r>
              <a:rPr sz="1700" spc="-4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immediately</a:t>
            </a:r>
            <a:endParaRPr sz="1700">
              <a:latin typeface="Corbel"/>
              <a:cs typeface="Corbel"/>
            </a:endParaRPr>
          </a:p>
          <a:p>
            <a:pPr marL="163830" marR="163830" lvl="1" indent="-151130">
              <a:lnSpc>
                <a:spcPts val="1700"/>
              </a:lnSpc>
              <a:spcBef>
                <a:spcPts val="655"/>
              </a:spcBef>
              <a:buChar char="*"/>
              <a:tabLst>
                <a:tab pos="165100" algn="l"/>
              </a:tabLst>
            </a:pPr>
            <a:r>
              <a:rPr sz="1700" dirty="0">
                <a:latin typeface="Corbel"/>
                <a:cs typeface="Corbel"/>
              </a:rPr>
              <a:t>All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attending</a:t>
            </a:r>
            <a:r>
              <a:rPr sz="1700" spc="-5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children</a:t>
            </a:r>
            <a:r>
              <a:rPr sz="1700" spc="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are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required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to</a:t>
            </a:r>
            <a:r>
              <a:rPr lang="en-GB" sz="1700" spc="-70" dirty="0">
                <a:latin typeface="Corbel"/>
                <a:cs typeface="Corbel"/>
              </a:rPr>
              <a:t> adhere to</a:t>
            </a:r>
            <a:r>
              <a:rPr lang="en-GB" sz="1700" spc="-35" dirty="0">
                <a:latin typeface="Corbel"/>
                <a:cs typeface="Corbel"/>
              </a:rPr>
              <a:t> </a:t>
            </a:r>
            <a:r>
              <a:rPr sz="1700" spc="-10" dirty="0" err="1">
                <a:latin typeface="Corbel"/>
                <a:cs typeface="Corbel"/>
              </a:rPr>
              <a:t>behaviour</a:t>
            </a:r>
            <a:r>
              <a:rPr sz="1700" spc="-7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code</a:t>
            </a:r>
            <a:r>
              <a:rPr sz="1700" spc="-3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of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conduct</a:t>
            </a:r>
            <a:r>
              <a:rPr lang="en-GB" sz="1700" dirty="0">
                <a:latin typeface="Corbel"/>
                <a:cs typeface="Corbel"/>
              </a:rPr>
              <a:t>.</a:t>
            </a:r>
            <a:endParaRPr sz="1700" spc="-25" dirty="0">
              <a:latin typeface="Corbel"/>
              <a:cs typeface="Corbel"/>
            </a:endParaRPr>
          </a:p>
          <a:p>
            <a:pPr marL="12700" marR="5080" lvl="1" indent="151130">
              <a:lnSpc>
                <a:spcPct val="78900"/>
              </a:lnSpc>
              <a:spcBef>
                <a:spcPts val="795"/>
              </a:spcBef>
              <a:buChar char="*"/>
              <a:tabLst>
                <a:tab pos="163830" algn="l"/>
              </a:tabLst>
            </a:pPr>
            <a:r>
              <a:rPr sz="1700" spc="-10" dirty="0">
                <a:latin typeface="Corbel"/>
                <a:cs typeface="Corbel"/>
              </a:rPr>
              <a:t>Please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spc="-20" dirty="0">
                <a:latin typeface="Corbel"/>
                <a:cs typeface="Corbel"/>
              </a:rPr>
              <a:t>remember,</a:t>
            </a:r>
            <a:r>
              <a:rPr sz="1700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school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staff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members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are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‘on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duty’</a:t>
            </a:r>
            <a:r>
              <a:rPr sz="1700" spc="-5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with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</a:t>
            </a:r>
            <a:r>
              <a:rPr sz="1700" spc="1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24</a:t>
            </a:r>
            <a:r>
              <a:rPr sz="1700" spc="-10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hours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 day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and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are</a:t>
            </a:r>
            <a:r>
              <a:rPr sz="1700" spc="-8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giving</a:t>
            </a:r>
            <a:r>
              <a:rPr sz="1700" spc="-3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up</a:t>
            </a:r>
            <a:r>
              <a:rPr sz="1700" spc="-8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their</a:t>
            </a:r>
            <a:r>
              <a:rPr sz="1700" spc="20" dirty="0">
                <a:latin typeface="Corbel"/>
                <a:cs typeface="Corbel"/>
              </a:rPr>
              <a:t> </a:t>
            </a:r>
            <a:r>
              <a:rPr sz="1700" spc="-20" dirty="0">
                <a:latin typeface="Corbel"/>
                <a:cs typeface="Corbel"/>
              </a:rPr>
              <a:t>time </a:t>
            </a:r>
            <a:r>
              <a:rPr sz="1700" spc="-10" dirty="0">
                <a:latin typeface="Corbel"/>
                <a:cs typeface="Corbel"/>
              </a:rPr>
              <a:t>away</a:t>
            </a:r>
            <a:r>
              <a:rPr sz="1700" spc="-8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from</a:t>
            </a:r>
            <a:r>
              <a:rPr sz="1700" spc="1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their</a:t>
            </a:r>
            <a:r>
              <a:rPr sz="1700" spc="-4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own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spc="-20" dirty="0">
                <a:latin typeface="Corbel"/>
                <a:cs typeface="Corbel"/>
              </a:rPr>
              <a:t>families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to take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to</a:t>
            </a:r>
            <a:r>
              <a:rPr sz="1700" spc="-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Laches</a:t>
            </a:r>
            <a:r>
              <a:rPr sz="1700" spc="-145" dirty="0">
                <a:latin typeface="Corbel"/>
                <a:cs typeface="Corbel"/>
              </a:rPr>
              <a:t> </a:t>
            </a:r>
            <a:r>
              <a:rPr sz="1700" spc="-40" dirty="0">
                <a:latin typeface="Corbel"/>
                <a:cs typeface="Corbel"/>
              </a:rPr>
              <a:t>Wood;</a:t>
            </a:r>
            <a:r>
              <a:rPr sz="1700" spc="-65" dirty="0">
                <a:latin typeface="Corbel"/>
                <a:cs typeface="Corbel"/>
              </a:rPr>
              <a:t> </a:t>
            </a:r>
            <a:r>
              <a:rPr sz="1700" spc="-20" dirty="0">
                <a:latin typeface="Corbel"/>
                <a:cs typeface="Corbel"/>
              </a:rPr>
              <a:t>please</a:t>
            </a:r>
            <a:r>
              <a:rPr sz="1700" spc="-5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treat</a:t>
            </a:r>
            <a:r>
              <a:rPr sz="1700" spc="-3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them</a:t>
            </a:r>
            <a:r>
              <a:rPr sz="1700" spc="-2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with</a:t>
            </a:r>
            <a:r>
              <a:rPr sz="1700" spc="-5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respect</a:t>
            </a:r>
            <a:r>
              <a:rPr sz="1700" spc="-5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and</a:t>
            </a:r>
            <a:r>
              <a:rPr sz="1700" spc="-1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kindness throughout</a:t>
            </a:r>
            <a:r>
              <a:rPr sz="1700" spc="-16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the</a:t>
            </a:r>
            <a:r>
              <a:rPr sz="1700" spc="-2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week,</a:t>
            </a:r>
            <a:r>
              <a:rPr sz="1700" spc="-1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just</a:t>
            </a:r>
            <a:r>
              <a:rPr sz="1700" spc="-5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as</a:t>
            </a:r>
            <a:r>
              <a:rPr sz="1700" spc="-1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you</a:t>
            </a:r>
            <a:r>
              <a:rPr sz="1700" spc="-35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would</a:t>
            </a:r>
            <a:r>
              <a:rPr sz="1700" spc="-30" dirty="0">
                <a:latin typeface="Corbel"/>
                <a:cs typeface="Corbel"/>
              </a:rPr>
              <a:t> </a:t>
            </a:r>
            <a:r>
              <a:rPr sz="1700" dirty="0">
                <a:latin typeface="Corbel"/>
                <a:cs typeface="Corbel"/>
              </a:rPr>
              <a:t>in</a:t>
            </a:r>
            <a:r>
              <a:rPr sz="1700" spc="5" dirty="0">
                <a:latin typeface="Corbel"/>
                <a:cs typeface="Corbel"/>
              </a:rPr>
              <a:t> </a:t>
            </a:r>
            <a:r>
              <a:rPr sz="1700" spc="-10" dirty="0">
                <a:latin typeface="Corbel"/>
                <a:cs typeface="Corbel"/>
              </a:rPr>
              <a:t>school</a:t>
            </a:r>
            <a:endParaRPr sz="1700">
              <a:latin typeface="Corbel"/>
              <a:cs typeface="Corbe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4111" y="457200"/>
            <a:ext cx="3962400" cy="303885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6063" y="4716017"/>
            <a:ext cx="10502900" cy="1656864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55575" indent="-142875">
              <a:lnSpc>
                <a:spcPts val="2100"/>
              </a:lnSpc>
              <a:spcBef>
                <a:spcPts val="100"/>
              </a:spcBef>
              <a:buChar char="*"/>
              <a:tabLst>
                <a:tab pos="155575" algn="l"/>
              </a:tabLst>
            </a:pPr>
            <a:r>
              <a:rPr sz="1800" spc="-10" dirty="0">
                <a:latin typeface="Arial"/>
                <a:cs typeface="Arial"/>
              </a:rPr>
              <a:t>Activities</a:t>
            </a:r>
            <a:r>
              <a:rPr sz="1800" spc="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will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</a:t>
            </a:r>
            <a:r>
              <a:rPr sz="1800" spc="-9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just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our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school,</a:t>
            </a:r>
            <a:r>
              <a:rPr sz="1800" spc="-8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with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95" dirty="0">
                <a:latin typeface="Arial"/>
                <a:cs typeface="Arial"/>
              </a:rPr>
              <a:t>Year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6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being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split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into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4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activity</a:t>
            </a:r>
            <a:r>
              <a:rPr sz="1800" spc="6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groups</a:t>
            </a:r>
            <a:r>
              <a:rPr lang="en-GB" spc="-10" dirty="0">
                <a:latin typeface="Arial"/>
                <a:cs typeface="Arial"/>
              </a:rPr>
              <a:t> – see the website for the updated activity plan.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ts val="2100"/>
              </a:lnSpc>
            </a:pPr>
            <a:r>
              <a:rPr sz="1800" dirty="0">
                <a:latin typeface="Arial"/>
                <a:cs typeface="Arial"/>
              </a:rPr>
              <a:t>*Each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group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will be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made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up</a:t>
            </a:r>
            <a:r>
              <a:rPr sz="1800" spc="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2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‘teams’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 each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group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will be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accompanied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lang="en-GB" dirty="0">
                <a:latin typeface="Arial"/>
                <a:cs typeface="Arial"/>
              </a:rPr>
              <a:t>the</a:t>
            </a:r>
            <a:r>
              <a:rPr lang="en-GB" spc="-1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activities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by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member </a:t>
            </a:r>
            <a:r>
              <a:rPr lang="en-GB" spc="-10" dirty="0">
                <a:latin typeface="Arial"/>
                <a:cs typeface="Arial"/>
              </a:rPr>
              <a:t>of</a:t>
            </a:r>
            <a:r>
              <a:rPr lang="en-GB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our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staff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well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centre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activity</a:t>
            </a:r>
            <a:r>
              <a:rPr sz="1800" spc="6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leader</a:t>
            </a:r>
            <a:endParaRPr sz="1800">
              <a:latin typeface="Arial"/>
              <a:cs typeface="Arial"/>
            </a:endParaRPr>
          </a:p>
          <a:p>
            <a:pPr marL="164465" indent="-151765">
              <a:spcBef>
                <a:spcPts val="130"/>
              </a:spcBef>
              <a:buChar char="*"/>
              <a:tabLst>
                <a:tab pos="164465" algn="l"/>
              </a:tabLst>
            </a:pPr>
            <a:r>
              <a:rPr sz="1800" dirty="0">
                <a:latin typeface="Arial"/>
                <a:cs typeface="Arial"/>
              </a:rPr>
              <a:t>Free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time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will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spent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school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at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set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points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throughout</a:t>
            </a:r>
            <a:r>
              <a:rPr sz="1800" spc="-1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each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lang="en-GB" spc="-25" dirty="0">
                <a:latin typeface="Arial"/>
                <a:cs typeface="Arial"/>
              </a:rPr>
              <a:t>day- these will be supervised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64465" algn="l"/>
              </a:tabLst>
            </a:pPr>
            <a:endParaRPr sz="18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2088" rIns="0" bIns="0" rtlCol="0">
            <a:spAutoFit/>
          </a:bodyPr>
          <a:lstStyle/>
          <a:p>
            <a:pPr marL="151765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orbel"/>
                <a:cs typeface="Corbel"/>
              </a:rPr>
              <a:t>A</a:t>
            </a:r>
            <a:r>
              <a:rPr b="0" spc="-7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typical</a:t>
            </a:r>
            <a:r>
              <a:rPr b="0" spc="-75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week</a:t>
            </a:r>
            <a:r>
              <a:rPr b="0" spc="-95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at</a:t>
            </a:r>
            <a:r>
              <a:rPr b="0" spc="-65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Laches</a:t>
            </a:r>
            <a:r>
              <a:rPr b="0" spc="-38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Wood: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1724" y="1014983"/>
            <a:ext cx="8916923" cy="36179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20611" y="676655"/>
            <a:ext cx="2171699" cy="16383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067800" y="676655"/>
            <a:ext cx="1866900" cy="281025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50595" y="496011"/>
            <a:ext cx="199326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10" dirty="0">
                <a:latin typeface="Corbel"/>
                <a:cs typeface="Corbel"/>
              </a:rPr>
              <a:t>Archery!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50595" y="1302765"/>
            <a:ext cx="6618605" cy="4154170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83515" indent="-170815">
              <a:spcBef>
                <a:spcPts val="100"/>
              </a:spcBef>
              <a:buChar char="*"/>
              <a:tabLst>
                <a:tab pos="183515" algn="l"/>
              </a:tabLst>
            </a:pPr>
            <a:r>
              <a:rPr sz="1800" spc="-10" dirty="0">
                <a:latin typeface="Corbel"/>
                <a:cs typeface="Corbel"/>
              </a:rPr>
              <a:t>Everyone</a:t>
            </a:r>
            <a:r>
              <a:rPr sz="1800" spc="2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will</a:t>
            </a:r>
            <a:r>
              <a:rPr sz="1800" spc="-70" dirty="0">
                <a:latin typeface="Corbel"/>
                <a:cs typeface="Corbel"/>
              </a:rPr>
              <a:t> </a:t>
            </a:r>
            <a:r>
              <a:rPr lang="en-GB" dirty="0">
                <a:latin typeface="Corbel"/>
                <a:cs typeface="Corbel"/>
              </a:rPr>
              <a:t>experience a</a:t>
            </a:r>
            <a:r>
              <a:rPr sz="1800" spc="13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morning/afternoon</a:t>
            </a:r>
            <a:r>
              <a:rPr sz="1800" spc="-3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of</a:t>
            </a:r>
            <a:r>
              <a:rPr sz="1800" spc="-4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archery</a:t>
            </a:r>
            <a:endParaRPr sz="180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2150"/>
              </a:spcBef>
            </a:pPr>
            <a:r>
              <a:rPr sz="1800" spc="-65" dirty="0">
                <a:latin typeface="Corbel"/>
                <a:cs typeface="Corbel"/>
              </a:rPr>
              <a:t>*You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MUST</a:t>
            </a:r>
            <a:r>
              <a:rPr sz="1800" spc="-6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wear</a:t>
            </a:r>
            <a:r>
              <a:rPr sz="1800" spc="-1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a</a:t>
            </a:r>
            <a:r>
              <a:rPr sz="1800" spc="-5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long</a:t>
            </a:r>
            <a:r>
              <a:rPr sz="1800" spc="-5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sleeved</a:t>
            </a:r>
            <a:r>
              <a:rPr sz="1800" spc="-35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top</a:t>
            </a:r>
            <a:r>
              <a:rPr sz="1800" spc="-8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to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take</a:t>
            </a:r>
            <a:r>
              <a:rPr sz="1800" spc="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part</a:t>
            </a:r>
            <a:r>
              <a:rPr sz="1800" spc="-8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in</a:t>
            </a:r>
            <a:r>
              <a:rPr sz="1800" spc="-5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archery</a:t>
            </a:r>
            <a:endParaRPr sz="1800">
              <a:latin typeface="Corbel"/>
              <a:cs typeface="Corbel"/>
            </a:endParaRPr>
          </a:p>
          <a:p>
            <a:pPr marL="174625" indent="-161925">
              <a:lnSpc>
                <a:spcPct val="100000"/>
              </a:lnSpc>
              <a:spcBef>
                <a:spcPts val="2160"/>
              </a:spcBef>
              <a:buChar char="*"/>
              <a:tabLst>
                <a:tab pos="174625" algn="l"/>
              </a:tabLst>
            </a:pPr>
            <a:r>
              <a:rPr sz="1800" spc="-10" dirty="0">
                <a:latin typeface="Corbel"/>
                <a:cs typeface="Corbel"/>
              </a:rPr>
              <a:t>Children</a:t>
            </a:r>
            <a:r>
              <a:rPr sz="1800" spc="-8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with</a:t>
            </a:r>
            <a:r>
              <a:rPr sz="1800" spc="2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long</a:t>
            </a:r>
            <a:r>
              <a:rPr sz="1800" spc="-10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hair</a:t>
            </a:r>
            <a:r>
              <a:rPr sz="1800" spc="-5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will</a:t>
            </a:r>
            <a:r>
              <a:rPr sz="1800" spc="-3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need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to</a:t>
            </a:r>
            <a:r>
              <a:rPr sz="1800" spc="2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tie</a:t>
            </a:r>
            <a:r>
              <a:rPr sz="1800" spc="1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their</a:t>
            </a:r>
            <a:r>
              <a:rPr sz="1800" spc="-6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hair</a:t>
            </a:r>
            <a:r>
              <a:rPr sz="1800" spc="-4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back</a:t>
            </a:r>
            <a:r>
              <a:rPr sz="1800" spc="-2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for</a:t>
            </a:r>
            <a:r>
              <a:rPr sz="1800" spc="-5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this</a:t>
            </a:r>
            <a:r>
              <a:rPr sz="1800" spc="-4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activity</a:t>
            </a:r>
            <a:endParaRPr sz="180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580"/>
              </a:spcBef>
              <a:buFont typeface="Corbel"/>
              <a:buChar char="*"/>
            </a:pPr>
            <a:endParaRPr sz="180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</a:pPr>
            <a:r>
              <a:rPr sz="4400" spc="-60" dirty="0">
                <a:solidFill>
                  <a:srgbClr val="A6B727"/>
                </a:solidFill>
                <a:latin typeface="Corbel"/>
                <a:cs typeface="Corbel"/>
              </a:rPr>
              <a:t>Rock</a:t>
            </a:r>
            <a:r>
              <a:rPr sz="4400" spc="-41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400" spc="-10" dirty="0">
                <a:solidFill>
                  <a:srgbClr val="A6B727"/>
                </a:solidFill>
                <a:latin typeface="Corbel"/>
                <a:cs typeface="Corbel"/>
              </a:rPr>
              <a:t>Climbing!</a:t>
            </a:r>
            <a:endParaRPr sz="4400">
              <a:latin typeface="Corbel"/>
              <a:cs typeface="Corbel"/>
            </a:endParaRPr>
          </a:p>
          <a:p>
            <a:pPr marL="82550">
              <a:lnSpc>
                <a:spcPct val="100000"/>
              </a:lnSpc>
              <a:spcBef>
                <a:spcPts val="715"/>
              </a:spcBef>
            </a:pPr>
            <a:r>
              <a:rPr sz="1800" dirty="0">
                <a:latin typeface="Corbel"/>
                <a:cs typeface="Corbel"/>
              </a:rPr>
              <a:t>*Everyone</a:t>
            </a:r>
            <a:r>
              <a:rPr sz="1800" spc="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will</a:t>
            </a:r>
            <a:r>
              <a:rPr sz="1800" spc="-8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experiencea</a:t>
            </a:r>
            <a:r>
              <a:rPr sz="1800" spc="13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morning/afternoon</a:t>
            </a:r>
            <a:r>
              <a:rPr sz="1800" spc="-6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of</a:t>
            </a:r>
            <a:r>
              <a:rPr sz="1800" spc="-5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rock</a:t>
            </a:r>
            <a:r>
              <a:rPr sz="1800" spc="2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climbingand</a:t>
            </a:r>
            <a:endParaRPr sz="1800">
              <a:latin typeface="Corbel"/>
              <a:cs typeface="Corbel"/>
            </a:endParaRPr>
          </a:p>
          <a:p>
            <a:pPr marL="82550">
              <a:lnSpc>
                <a:spcPct val="100000"/>
              </a:lnSpc>
              <a:spcBef>
                <a:spcPts val="30"/>
              </a:spcBef>
            </a:pPr>
            <a:r>
              <a:rPr sz="1800" spc="-10" dirty="0">
                <a:latin typeface="Corbel"/>
                <a:cs typeface="Corbel"/>
              </a:rPr>
              <a:t>indoorbouldering</a:t>
            </a:r>
            <a:endParaRPr sz="180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00">
              <a:latin typeface="Corbel"/>
              <a:cs typeface="Corbel"/>
            </a:endParaRPr>
          </a:p>
          <a:p>
            <a:pPr marL="244475" lvl="1" indent="-163195">
              <a:lnSpc>
                <a:spcPct val="100000"/>
              </a:lnSpc>
              <a:spcBef>
                <a:spcPts val="5"/>
              </a:spcBef>
              <a:buChar char="*"/>
              <a:tabLst>
                <a:tab pos="244475" algn="l"/>
              </a:tabLst>
            </a:pPr>
            <a:r>
              <a:rPr sz="1800" spc="-10" dirty="0">
                <a:latin typeface="Corbel"/>
                <a:cs typeface="Corbel"/>
              </a:rPr>
              <a:t>Children</a:t>
            </a:r>
            <a:r>
              <a:rPr sz="1800" spc="-8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with</a:t>
            </a:r>
            <a:r>
              <a:rPr sz="1800" spc="1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long</a:t>
            </a:r>
            <a:r>
              <a:rPr sz="1800" spc="-9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hair</a:t>
            </a:r>
            <a:r>
              <a:rPr sz="1800" spc="-5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will</a:t>
            </a:r>
            <a:r>
              <a:rPr sz="1800" spc="-3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need</a:t>
            </a:r>
            <a:r>
              <a:rPr sz="1800" spc="-3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to</a:t>
            </a:r>
            <a:r>
              <a:rPr sz="1800" spc="2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tie</a:t>
            </a:r>
            <a:r>
              <a:rPr sz="1800" spc="1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their</a:t>
            </a:r>
            <a:r>
              <a:rPr sz="1800" spc="-5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hair</a:t>
            </a:r>
            <a:r>
              <a:rPr sz="1800" spc="-5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back</a:t>
            </a:r>
            <a:r>
              <a:rPr sz="1800" spc="-2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for</a:t>
            </a:r>
            <a:r>
              <a:rPr sz="1800" spc="-7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this</a:t>
            </a:r>
            <a:r>
              <a:rPr sz="1800" spc="-4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activity</a:t>
            </a:r>
            <a:endParaRPr sz="1800">
              <a:latin typeface="Corbel"/>
              <a:cs typeface="Corbel"/>
            </a:endParaRPr>
          </a:p>
          <a:p>
            <a:pPr marL="254000" lvl="1" indent="-172720">
              <a:lnSpc>
                <a:spcPct val="100000"/>
              </a:lnSpc>
              <a:spcBef>
                <a:spcPts val="2039"/>
              </a:spcBef>
              <a:buChar char="*"/>
              <a:tabLst>
                <a:tab pos="254000" algn="l"/>
              </a:tabLst>
            </a:pPr>
            <a:r>
              <a:rPr sz="1800" dirty="0">
                <a:latin typeface="Corbel"/>
                <a:cs typeface="Corbel"/>
              </a:rPr>
              <a:t>It</a:t>
            </a:r>
            <a:r>
              <a:rPr sz="1800" spc="-1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is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recommended</a:t>
            </a:r>
            <a:r>
              <a:rPr sz="1800" spc="-7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you</a:t>
            </a:r>
            <a:r>
              <a:rPr sz="1800" spc="-6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wear</a:t>
            </a:r>
            <a:r>
              <a:rPr sz="1800" spc="3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long</a:t>
            </a:r>
            <a:r>
              <a:rPr sz="1800" spc="5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trousers/leggings</a:t>
            </a:r>
            <a:r>
              <a:rPr sz="1800" spc="-60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for</a:t>
            </a:r>
            <a:r>
              <a:rPr sz="1800" spc="-114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this</a:t>
            </a:r>
            <a:r>
              <a:rPr sz="1800" spc="-35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activity</a:t>
            </a:r>
            <a:endParaRPr sz="1800">
              <a:latin typeface="Corbel"/>
              <a:cs typeface="Corbel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53656" y="3552444"/>
            <a:ext cx="2581655" cy="144779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791700" y="4943855"/>
            <a:ext cx="2095500" cy="15621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4945" rIns="0" bIns="0" rtlCol="0">
            <a:spAutoFit/>
          </a:bodyPr>
          <a:lstStyle/>
          <a:p>
            <a:pPr marL="243840">
              <a:lnSpc>
                <a:spcPct val="100000"/>
              </a:lnSpc>
              <a:spcBef>
                <a:spcPts val="1535"/>
              </a:spcBef>
            </a:pPr>
            <a:r>
              <a:rPr b="0" dirty="0">
                <a:latin typeface="Corbel"/>
                <a:cs typeface="Corbel"/>
              </a:rPr>
              <a:t>Canoeing</a:t>
            </a:r>
            <a:r>
              <a:rPr b="0" spc="-13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and</a:t>
            </a:r>
            <a:r>
              <a:rPr b="0" spc="-6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water</a:t>
            </a:r>
            <a:r>
              <a:rPr b="0" spc="-114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games!</a:t>
            </a:r>
          </a:p>
          <a:p>
            <a:pPr marL="224154">
              <a:lnSpc>
                <a:spcPct val="100000"/>
              </a:lnSpc>
              <a:spcBef>
                <a:spcPts val="484"/>
              </a:spcBef>
            </a:pP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*</a:t>
            </a:r>
            <a:r>
              <a:rPr sz="1500" b="0" spc="50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Everyone</a:t>
            </a:r>
            <a:r>
              <a:rPr sz="1500" b="0" spc="-65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will</a:t>
            </a:r>
            <a:r>
              <a:rPr sz="1500" b="0" spc="-25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get</a:t>
            </a:r>
            <a:r>
              <a:rPr sz="1500" b="0" spc="-25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to</a:t>
            </a:r>
            <a:r>
              <a:rPr sz="1500" b="0" spc="75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enjoy</a:t>
            </a:r>
            <a:r>
              <a:rPr sz="1500" b="0" spc="-25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a</a:t>
            </a:r>
            <a:r>
              <a:rPr sz="1500" b="0" spc="-25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dirty="0">
                <a:solidFill>
                  <a:srgbClr val="000000"/>
                </a:solidFill>
                <a:latin typeface="Corbel"/>
                <a:cs typeface="Corbel"/>
              </a:rPr>
              <a:t>morning/afternoon</a:t>
            </a:r>
            <a:r>
              <a:rPr sz="1500" b="0" spc="-120" dirty="0">
                <a:solidFill>
                  <a:srgbClr val="000000"/>
                </a:solidFill>
                <a:latin typeface="Corbel"/>
                <a:cs typeface="Corbel"/>
              </a:rPr>
              <a:t> </a:t>
            </a:r>
            <a:r>
              <a:rPr sz="1500" b="0" spc="-10" dirty="0">
                <a:solidFill>
                  <a:srgbClr val="000000"/>
                </a:solidFill>
                <a:latin typeface="Corbel"/>
                <a:cs typeface="Corbel"/>
              </a:rPr>
              <a:t>ofcanoeing</a:t>
            </a:r>
            <a:endParaRPr sz="1500">
              <a:latin typeface="Corbel"/>
              <a:cs typeface="Corbe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30056" y="428244"/>
            <a:ext cx="2962655" cy="197205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62431" y="1562227"/>
            <a:ext cx="7887334" cy="496824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 marR="542290">
              <a:lnSpc>
                <a:spcPct val="70700"/>
              </a:lnSpc>
              <a:spcBef>
                <a:spcPts val="625"/>
              </a:spcBef>
            </a:pPr>
            <a:r>
              <a:rPr sz="1500" dirty="0">
                <a:latin typeface="Corbel"/>
                <a:cs typeface="Corbel"/>
              </a:rPr>
              <a:t>*It</a:t>
            </a:r>
            <a:r>
              <a:rPr sz="1500" spc="1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is</a:t>
            </a:r>
            <a:r>
              <a:rPr sz="1500" spc="-4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recommended</a:t>
            </a:r>
            <a:r>
              <a:rPr sz="1500" spc="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that</a:t>
            </a:r>
            <a:r>
              <a:rPr sz="1500" spc="-3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old</a:t>
            </a:r>
            <a:r>
              <a:rPr sz="1500" spc="-2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trainers</a:t>
            </a:r>
            <a:r>
              <a:rPr sz="1500" spc="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which</a:t>
            </a:r>
            <a:r>
              <a:rPr sz="1500" spc="-3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you</a:t>
            </a:r>
            <a:r>
              <a:rPr sz="1500" spc="-6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don’t</a:t>
            </a:r>
            <a:r>
              <a:rPr sz="1500" spc="-6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mind</a:t>
            </a:r>
            <a:r>
              <a:rPr sz="1500" spc="-5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getting</a:t>
            </a:r>
            <a:r>
              <a:rPr sz="1500" spc="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(very)</a:t>
            </a:r>
            <a:r>
              <a:rPr sz="1500" spc="-15" dirty="0">
                <a:latin typeface="Corbel"/>
                <a:cs typeface="Corbel"/>
              </a:rPr>
              <a:t> </a:t>
            </a:r>
            <a:r>
              <a:rPr sz="1500" spc="-20" dirty="0">
                <a:latin typeface="Corbel"/>
                <a:cs typeface="Corbel"/>
              </a:rPr>
              <a:t>wet</a:t>
            </a:r>
            <a:r>
              <a:rPr sz="1500" spc="-7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are</a:t>
            </a:r>
            <a:r>
              <a:rPr sz="1500" spc="-3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worn</a:t>
            </a:r>
            <a:r>
              <a:rPr sz="1500" spc="-2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for</a:t>
            </a:r>
            <a:r>
              <a:rPr sz="1500" spc="-75" dirty="0">
                <a:latin typeface="Corbel"/>
                <a:cs typeface="Corbel"/>
              </a:rPr>
              <a:t> </a:t>
            </a:r>
            <a:r>
              <a:rPr sz="1500" spc="-20" dirty="0">
                <a:latin typeface="Corbel"/>
                <a:cs typeface="Corbel"/>
              </a:rPr>
              <a:t>this </a:t>
            </a:r>
            <a:r>
              <a:rPr sz="1500" spc="-10" dirty="0">
                <a:latin typeface="Corbel"/>
                <a:cs typeface="Corbel"/>
              </a:rPr>
              <a:t>activity</a:t>
            </a:r>
            <a:endParaRPr sz="150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500">
              <a:latin typeface="Corbel"/>
              <a:cs typeface="Corbel"/>
            </a:endParaRPr>
          </a:p>
          <a:p>
            <a:pPr marL="146050" indent="-133350">
              <a:lnSpc>
                <a:spcPct val="100000"/>
              </a:lnSpc>
              <a:buChar char="*"/>
              <a:tabLst>
                <a:tab pos="146050" algn="l"/>
              </a:tabLst>
            </a:pPr>
            <a:r>
              <a:rPr sz="1500" dirty="0">
                <a:latin typeface="Corbel"/>
                <a:cs typeface="Corbel"/>
              </a:rPr>
              <a:t>Canoeing will</a:t>
            </a:r>
            <a:r>
              <a:rPr sz="1500" spc="-1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take</a:t>
            </a:r>
            <a:r>
              <a:rPr sz="1500" spc="-4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place</a:t>
            </a:r>
            <a:r>
              <a:rPr sz="1500" spc="-1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on</a:t>
            </a:r>
            <a:r>
              <a:rPr sz="1500" spc="-40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the</a:t>
            </a:r>
            <a:r>
              <a:rPr sz="1500" spc="-6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very</a:t>
            </a:r>
            <a:r>
              <a:rPr sz="1500" spc="-3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sheltered</a:t>
            </a:r>
            <a:r>
              <a:rPr sz="1500" spc="1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water</a:t>
            </a:r>
            <a:r>
              <a:rPr sz="1500" spc="4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of</a:t>
            </a:r>
            <a:r>
              <a:rPr sz="1500" spc="-2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the</a:t>
            </a:r>
            <a:r>
              <a:rPr sz="1500" spc="-7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Staffordshire</a:t>
            </a:r>
            <a:r>
              <a:rPr sz="1500" spc="-6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andWorcester</a:t>
            </a:r>
            <a:r>
              <a:rPr sz="1500" spc="-70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canal</a:t>
            </a:r>
            <a:endParaRPr sz="150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110"/>
              </a:spcBef>
              <a:buFont typeface="Corbel"/>
              <a:buChar char="*"/>
            </a:pPr>
            <a:endParaRPr sz="1500">
              <a:latin typeface="Corbel"/>
              <a:cs typeface="Corbel"/>
            </a:endParaRPr>
          </a:p>
          <a:p>
            <a:pPr marL="12700" marR="245745" indent="133350">
              <a:lnSpc>
                <a:spcPts val="1500"/>
              </a:lnSpc>
              <a:spcBef>
                <a:spcPts val="5"/>
              </a:spcBef>
              <a:buChar char="*"/>
              <a:tabLst>
                <a:tab pos="146050" algn="l"/>
              </a:tabLst>
            </a:pPr>
            <a:r>
              <a:rPr sz="1500" spc="-35" dirty="0">
                <a:latin typeface="Corbel"/>
                <a:cs typeface="Corbel"/>
              </a:rPr>
              <a:t>Weak</a:t>
            </a:r>
            <a:r>
              <a:rPr sz="1500" spc="-4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swimmers</a:t>
            </a:r>
            <a:r>
              <a:rPr sz="1500" spc="-4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and</a:t>
            </a:r>
            <a:r>
              <a:rPr sz="1500" spc="-4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non-</a:t>
            </a:r>
            <a:r>
              <a:rPr sz="1500" spc="-30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swimmers</a:t>
            </a:r>
            <a:r>
              <a:rPr sz="1500" spc="-5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can</a:t>
            </a:r>
            <a:r>
              <a:rPr sz="1500" spc="-1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often</a:t>
            </a:r>
            <a:r>
              <a:rPr sz="1500" spc="-6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still</a:t>
            </a:r>
            <a:r>
              <a:rPr sz="1500" spc="3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participate.</a:t>
            </a:r>
            <a:r>
              <a:rPr sz="1500" spc="110" dirty="0">
                <a:latin typeface="Corbel"/>
                <a:cs typeface="Corbel"/>
              </a:rPr>
              <a:t>  </a:t>
            </a:r>
            <a:r>
              <a:rPr sz="1500" spc="-25" dirty="0">
                <a:latin typeface="Corbel"/>
                <a:cs typeface="Corbel"/>
              </a:rPr>
              <a:t>However,</a:t>
            </a:r>
            <a:r>
              <a:rPr sz="1500" spc="-1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if</a:t>
            </a:r>
            <a:r>
              <a:rPr sz="1500" spc="-1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your</a:t>
            </a:r>
            <a:r>
              <a:rPr sz="1500" spc="6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child</a:t>
            </a:r>
            <a:r>
              <a:rPr sz="1500" spc="-2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is</a:t>
            </a:r>
            <a:r>
              <a:rPr sz="1500" spc="-5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a</a:t>
            </a:r>
            <a:r>
              <a:rPr sz="1500" spc="35" dirty="0">
                <a:latin typeface="Corbel"/>
                <a:cs typeface="Corbel"/>
              </a:rPr>
              <a:t> </a:t>
            </a:r>
            <a:r>
              <a:rPr sz="1500" spc="-20" dirty="0">
                <a:latin typeface="Corbel"/>
                <a:cs typeface="Corbel"/>
              </a:rPr>
              <a:t>NON- </a:t>
            </a:r>
            <a:r>
              <a:rPr sz="1500" dirty="0">
                <a:latin typeface="Corbel"/>
                <a:cs typeface="Corbel"/>
              </a:rPr>
              <a:t>SWIMMER,</a:t>
            </a:r>
            <a:r>
              <a:rPr sz="1500" spc="4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please</a:t>
            </a:r>
            <a:r>
              <a:rPr sz="1500" spc="-3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highlight</a:t>
            </a:r>
            <a:r>
              <a:rPr sz="1500" spc="-4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this</a:t>
            </a:r>
            <a:r>
              <a:rPr sz="1500" spc="-5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on</a:t>
            </a:r>
            <a:r>
              <a:rPr sz="1500" spc="-2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the</a:t>
            </a:r>
            <a:r>
              <a:rPr sz="1500" spc="-4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medical</a:t>
            </a:r>
            <a:r>
              <a:rPr sz="1500" spc="1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consent</a:t>
            </a:r>
            <a:r>
              <a:rPr sz="1500" spc="-45" dirty="0">
                <a:latin typeface="Corbel"/>
                <a:cs typeface="Corbel"/>
              </a:rPr>
              <a:t> </a:t>
            </a:r>
            <a:r>
              <a:rPr sz="1500" spc="-20" dirty="0">
                <a:latin typeface="Corbel"/>
                <a:cs typeface="Corbel"/>
              </a:rPr>
              <a:t>form</a:t>
            </a:r>
            <a:endParaRPr sz="150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415"/>
              </a:spcBef>
              <a:buFont typeface="Corbel"/>
              <a:buChar char="*"/>
            </a:pPr>
            <a:endParaRPr sz="1500">
              <a:latin typeface="Corbel"/>
              <a:cs typeface="Corbel"/>
            </a:endParaRPr>
          </a:p>
          <a:p>
            <a:pPr marL="138430" indent="-125730">
              <a:lnSpc>
                <a:spcPts val="1505"/>
              </a:lnSpc>
              <a:buChar char="*"/>
              <a:tabLst>
                <a:tab pos="138430" algn="l"/>
              </a:tabLst>
            </a:pPr>
            <a:r>
              <a:rPr sz="1500" dirty="0">
                <a:latin typeface="Corbel"/>
                <a:cs typeface="Corbel"/>
              </a:rPr>
              <a:t>All</a:t>
            </a:r>
            <a:r>
              <a:rPr sz="1500" spc="-3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centre</a:t>
            </a:r>
            <a:r>
              <a:rPr sz="1500" spc="-5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staff</a:t>
            </a:r>
            <a:r>
              <a:rPr sz="1500" spc="1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leading</a:t>
            </a:r>
            <a:r>
              <a:rPr sz="1500" spc="-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activities </a:t>
            </a:r>
            <a:r>
              <a:rPr sz="1500" dirty="0">
                <a:latin typeface="Corbel"/>
                <a:cs typeface="Corbel"/>
              </a:rPr>
              <a:t>with</a:t>
            </a:r>
            <a:r>
              <a:rPr sz="1500" spc="-30" dirty="0">
                <a:latin typeface="Corbel"/>
                <a:cs typeface="Corbel"/>
              </a:rPr>
              <a:t> </a:t>
            </a:r>
            <a:r>
              <a:rPr sz="1500" spc="-20" dirty="0">
                <a:latin typeface="Corbel"/>
                <a:cs typeface="Corbel"/>
              </a:rPr>
              <a:t>water</a:t>
            </a:r>
            <a:r>
              <a:rPr sz="1500" spc="-7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hazards</a:t>
            </a:r>
            <a:r>
              <a:rPr sz="1500" spc="-8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are</a:t>
            </a:r>
            <a:r>
              <a:rPr sz="1500" spc="-6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suitably</a:t>
            </a:r>
            <a:r>
              <a:rPr sz="1500" spc="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qualified</a:t>
            </a:r>
            <a:r>
              <a:rPr sz="1500" spc="-2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and</a:t>
            </a:r>
            <a:r>
              <a:rPr sz="1500" spc="-5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experienced</a:t>
            </a:r>
            <a:r>
              <a:rPr sz="1500" spc="-2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to</a:t>
            </a:r>
            <a:r>
              <a:rPr sz="1500" spc="-3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do</a:t>
            </a:r>
            <a:r>
              <a:rPr sz="1500" spc="-50" dirty="0">
                <a:latin typeface="Corbel"/>
                <a:cs typeface="Corbel"/>
              </a:rPr>
              <a:t> </a:t>
            </a:r>
            <a:r>
              <a:rPr sz="1500" spc="-25" dirty="0">
                <a:latin typeface="Corbel"/>
                <a:cs typeface="Corbel"/>
              </a:rPr>
              <a:t>so,</a:t>
            </a:r>
            <a:endParaRPr sz="1500">
              <a:latin typeface="Corbel"/>
              <a:cs typeface="Corbel"/>
            </a:endParaRPr>
          </a:p>
          <a:p>
            <a:pPr marL="12700">
              <a:lnSpc>
                <a:spcPts val="1505"/>
              </a:lnSpc>
            </a:pPr>
            <a:r>
              <a:rPr sz="1500" dirty="0">
                <a:latin typeface="Corbel"/>
                <a:cs typeface="Corbel"/>
              </a:rPr>
              <a:t>having</a:t>
            </a:r>
            <a:r>
              <a:rPr sz="1500" spc="-60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been</a:t>
            </a:r>
            <a:r>
              <a:rPr sz="1500" spc="-25" dirty="0">
                <a:latin typeface="Corbel"/>
                <a:cs typeface="Corbel"/>
              </a:rPr>
              <a:t> </a:t>
            </a:r>
            <a:r>
              <a:rPr sz="1500" dirty="0">
                <a:latin typeface="Corbel"/>
                <a:cs typeface="Corbel"/>
              </a:rPr>
              <a:t>specially</a:t>
            </a:r>
            <a:r>
              <a:rPr sz="1500" spc="-15" dirty="0">
                <a:latin typeface="Corbel"/>
                <a:cs typeface="Corbel"/>
              </a:rPr>
              <a:t> </a:t>
            </a:r>
            <a:r>
              <a:rPr sz="1500" spc="-10" dirty="0">
                <a:latin typeface="Corbel"/>
                <a:cs typeface="Corbel"/>
              </a:rPr>
              <a:t>trained</a:t>
            </a:r>
            <a:endParaRPr sz="1500">
              <a:latin typeface="Corbel"/>
              <a:cs typeface="Corbel"/>
            </a:endParaRPr>
          </a:p>
          <a:p>
            <a:pPr marL="32384">
              <a:lnSpc>
                <a:spcPct val="100000"/>
              </a:lnSpc>
              <a:spcBef>
                <a:spcPts val="190"/>
              </a:spcBef>
            </a:pPr>
            <a:r>
              <a:rPr sz="4400" dirty="0">
                <a:solidFill>
                  <a:srgbClr val="A6B727"/>
                </a:solidFill>
                <a:latin typeface="Corbel"/>
                <a:cs typeface="Corbel"/>
              </a:rPr>
              <a:t>High</a:t>
            </a:r>
            <a:r>
              <a:rPr sz="4400" spc="-70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400" spc="-10" dirty="0">
                <a:solidFill>
                  <a:srgbClr val="A6B727"/>
                </a:solidFill>
                <a:latin typeface="Corbel"/>
                <a:cs typeface="Corbel"/>
              </a:rPr>
              <a:t>ropes!</a:t>
            </a:r>
            <a:endParaRPr sz="4400">
              <a:latin typeface="Corbel"/>
              <a:cs typeface="Corbel"/>
            </a:endParaRPr>
          </a:p>
          <a:p>
            <a:pPr marL="202565" indent="-189865">
              <a:lnSpc>
                <a:spcPct val="100000"/>
              </a:lnSpc>
              <a:spcBef>
                <a:spcPts val="1055"/>
              </a:spcBef>
              <a:buChar char="*"/>
              <a:tabLst>
                <a:tab pos="202565" algn="l"/>
              </a:tabLst>
            </a:pPr>
            <a:r>
              <a:rPr sz="2000" spc="-35" dirty="0">
                <a:latin typeface="Corbel"/>
                <a:cs typeface="Corbel"/>
              </a:rPr>
              <a:t>Perfect </a:t>
            </a:r>
            <a:r>
              <a:rPr sz="2000" dirty="0">
                <a:latin typeface="Corbel"/>
                <a:cs typeface="Corbel"/>
              </a:rPr>
              <a:t>for</a:t>
            </a:r>
            <a:r>
              <a:rPr sz="2000" spc="-1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the</a:t>
            </a:r>
            <a:r>
              <a:rPr sz="2000" spc="5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‘GoApe’</a:t>
            </a:r>
            <a:r>
              <a:rPr sz="2000" spc="80" dirty="0">
                <a:latin typeface="Corbel"/>
                <a:cs typeface="Corbel"/>
              </a:rPr>
              <a:t> </a:t>
            </a:r>
            <a:r>
              <a:rPr sz="2000" spc="-20" dirty="0">
                <a:latin typeface="Corbel"/>
                <a:cs typeface="Corbel"/>
              </a:rPr>
              <a:t>fans!</a:t>
            </a:r>
            <a:endParaRPr sz="2000">
              <a:latin typeface="Corbel"/>
              <a:cs typeface="Corbel"/>
            </a:endParaRPr>
          </a:p>
          <a:p>
            <a:pPr marL="202565" indent="-189865">
              <a:lnSpc>
                <a:spcPts val="2345"/>
              </a:lnSpc>
              <a:spcBef>
                <a:spcPts val="1810"/>
              </a:spcBef>
              <a:buChar char="*"/>
              <a:tabLst>
                <a:tab pos="202565" algn="l"/>
              </a:tabLst>
            </a:pPr>
            <a:r>
              <a:rPr sz="2000" dirty="0">
                <a:latin typeface="Corbel"/>
                <a:cs typeface="Corbel"/>
              </a:rPr>
              <a:t>Everyone</a:t>
            </a:r>
            <a:r>
              <a:rPr sz="2000" spc="-6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will</a:t>
            </a:r>
            <a:r>
              <a:rPr sz="2000" spc="-8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get</a:t>
            </a:r>
            <a:r>
              <a:rPr sz="2000" spc="6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a</a:t>
            </a:r>
            <a:r>
              <a:rPr sz="2000" spc="-5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chance</a:t>
            </a:r>
            <a:r>
              <a:rPr sz="2000" spc="-7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to</a:t>
            </a:r>
            <a:r>
              <a:rPr sz="2000" spc="-1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scale</a:t>
            </a:r>
            <a:r>
              <a:rPr sz="2000" spc="-6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the</a:t>
            </a:r>
            <a:r>
              <a:rPr sz="2000" spc="-2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high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ropes</a:t>
            </a:r>
            <a:endParaRPr sz="2000">
              <a:latin typeface="Corbel"/>
              <a:cs typeface="Corbel"/>
            </a:endParaRPr>
          </a:p>
          <a:p>
            <a:pPr marL="12700">
              <a:lnSpc>
                <a:spcPts val="2345"/>
              </a:lnSpc>
            </a:pPr>
            <a:r>
              <a:rPr sz="2000" dirty="0">
                <a:latin typeface="Corbel"/>
                <a:cs typeface="Corbel"/>
              </a:rPr>
              <a:t>and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face</a:t>
            </a:r>
            <a:r>
              <a:rPr sz="2000" spc="-14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the</a:t>
            </a:r>
            <a:r>
              <a:rPr sz="2000" spc="90" dirty="0">
                <a:latin typeface="Corbel"/>
                <a:cs typeface="Corbel"/>
              </a:rPr>
              <a:t> </a:t>
            </a:r>
            <a:r>
              <a:rPr sz="2000" spc="-35" dirty="0">
                <a:latin typeface="Corbel"/>
                <a:cs typeface="Corbel"/>
              </a:rPr>
              <a:t>‘Power</a:t>
            </a:r>
            <a:r>
              <a:rPr sz="2000" spc="-4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Fan’</a:t>
            </a:r>
            <a:r>
              <a:rPr sz="2000" spc="-55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jump…</a:t>
            </a:r>
            <a:endParaRPr sz="2000">
              <a:latin typeface="Corbel"/>
              <a:cs typeface="Corbel"/>
            </a:endParaRPr>
          </a:p>
          <a:p>
            <a:pPr marL="12700" marR="231775">
              <a:lnSpc>
                <a:spcPts val="2200"/>
              </a:lnSpc>
              <a:spcBef>
                <a:spcPts val="2205"/>
              </a:spcBef>
            </a:pPr>
            <a:r>
              <a:rPr sz="2000" dirty="0">
                <a:latin typeface="Corbel"/>
                <a:cs typeface="Corbel"/>
              </a:rPr>
              <a:t>*It</a:t>
            </a:r>
            <a:r>
              <a:rPr sz="2000" spc="1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is</a:t>
            </a:r>
            <a:r>
              <a:rPr sz="2000" spc="-20" dirty="0">
                <a:latin typeface="Corbel"/>
                <a:cs typeface="Corbel"/>
              </a:rPr>
              <a:t> recommended</a:t>
            </a:r>
            <a:r>
              <a:rPr sz="2000" spc="-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that</a:t>
            </a:r>
            <a:r>
              <a:rPr sz="2000" spc="-3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you</a:t>
            </a:r>
            <a:r>
              <a:rPr sz="2000" spc="-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wear</a:t>
            </a:r>
            <a:r>
              <a:rPr sz="2000" spc="-4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long</a:t>
            </a:r>
            <a:r>
              <a:rPr sz="2000" spc="-65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trousers</a:t>
            </a:r>
            <a:r>
              <a:rPr sz="2000" spc="-3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/</a:t>
            </a:r>
            <a:r>
              <a:rPr sz="2000" spc="-10" dirty="0">
                <a:latin typeface="Corbel"/>
                <a:cs typeface="Corbel"/>
              </a:rPr>
              <a:t> leggings</a:t>
            </a:r>
            <a:r>
              <a:rPr sz="2000" spc="-5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for</a:t>
            </a:r>
            <a:r>
              <a:rPr sz="2000" spc="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this</a:t>
            </a:r>
            <a:r>
              <a:rPr sz="2000" spc="-40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activity </a:t>
            </a:r>
            <a:r>
              <a:rPr sz="2000" dirty="0">
                <a:latin typeface="Corbel"/>
                <a:cs typeface="Corbel"/>
              </a:rPr>
              <a:t>and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tie</a:t>
            </a:r>
            <a:r>
              <a:rPr sz="2000" spc="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long </a:t>
            </a:r>
            <a:r>
              <a:rPr sz="2000" spc="-10" dirty="0">
                <a:latin typeface="Corbel"/>
                <a:cs typeface="Corbel"/>
              </a:rPr>
              <a:t>hair</a:t>
            </a:r>
            <a:r>
              <a:rPr sz="2000" spc="-90" dirty="0">
                <a:latin typeface="Corbel"/>
                <a:cs typeface="Corbel"/>
              </a:rPr>
              <a:t> </a:t>
            </a:r>
            <a:r>
              <a:rPr sz="2000" spc="-20" dirty="0">
                <a:latin typeface="Corbel"/>
                <a:cs typeface="Corbel"/>
              </a:rPr>
              <a:t>back</a:t>
            </a:r>
            <a:endParaRPr sz="2000">
              <a:latin typeface="Corbel"/>
              <a:cs typeface="Corbel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96456" y="3895344"/>
            <a:ext cx="2467355" cy="184861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20200" y="4771644"/>
            <a:ext cx="2572511" cy="17145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40011" y="2534411"/>
            <a:ext cx="2609088" cy="196138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8871" y="642620"/>
            <a:ext cx="219964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10" dirty="0">
                <a:latin typeface="Corbel"/>
                <a:cs typeface="Corbel"/>
              </a:rPr>
              <a:t>BMX-</a:t>
            </a:r>
            <a:r>
              <a:rPr b="0" spc="-20" dirty="0">
                <a:latin typeface="Corbel"/>
                <a:cs typeface="Corbel"/>
              </a:rPr>
              <a:t>ing!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05900" y="419100"/>
            <a:ext cx="2657855" cy="201015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49211" y="1972055"/>
            <a:ext cx="2380488" cy="17907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40181" y="1340561"/>
            <a:ext cx="7572375" cy="4505960"/>
          </a:xfrm>
          <a:prstGeom prst="rect">
            <a:avLst/>
          </a:prstGeom>
        </p:spPr>
        <p:txBody>
          <a:bodyPr vert="horz" wrap="square" lIns="0" tIns="192405" rIns="0" bIns="0" rtlCol="0">
            <a:spAutoFit/>
          </a:bodyPr>
          <a:lstStyle/>
          <a:p>
            <a:pPr marL="300990" indent="-210820">
              <a:lnSpc>
                <a:spcPct val="100000"/>
              </a:lnSpc>
              <a:spcBef>
                <a:spcPts val="1515"/>
              </a:spcBef>
              <a:buChar char="*"/>
              <a:tabLst>
                <a:tab pos="300990" algn="l"/>
              </a:tabLst>
            </a:pPr>
            <a:r>
              <a:rPr sz="2150" dirty="0">
                <a:latin typeface="Corbel"/>
                <a:cs typeface="Corbel"/>
              </a:rPr>
              <a:t>Each</a:t>
            </a:r>
            <a:r>
              <a:rPr sz="2150" spc="-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of</a:t>
            </a:r>
            <a:r>
              <a:rPr sz="2150" spc="6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you</a:t>
            </a:r>
            <a:r>
              <a:rPr sz="2150" spc="8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will</a:t>
            </a:r>
            <a:r>
              <a:rPr sz="2150" spc="-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get</a:t>
            </a:r>
            <a:r>
              <a:rPr sz="2150" spc="8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</a:t>
            </a:r>
            <a:r>
              <a:rPr sz="2150" spc="-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half</a:t>
            </a:r>
            <a:r>
              <a:rPr sz="2150" spc="7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day</a:t>
            </a:r>
            <a:r>
              <a:rPr sz="2150" spc="2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of</a:t>
            </a:r>
            <a:r>
              <a:rPr sz="2150" spc="5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BMX</a:t>
            </a:r>
            <a:r>
              <a:rPr sz="2150" spc="114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biking</a:t>
            </a:r>
            <a:r>
              <a:rPr sz="2150" spc="1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on</a:t>
            </a:r>
            <a:r>
              <a:rPr sz="2150" spc="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tracks</a:t>
            </a:r>
            <a:r>
              <a:rPr sz="2150" spc="5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and</a:t>
            </a:r>
            <a:r>
              <a:rPr sz="2150" spc="110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trails</a:t>
            </a:r>
            <a:endParaRPr sz="2150">
              <a:latin typeface="Corbel"/>
              <a:cs typeface="Corbel"/>
            </a:endParaRPr>
          </a:p>
          <a:p>
            <a:pPr marL="91440" marR="1843405" indent="-1905">
              <a:lnSpc>
                <a:spcPts val="2400"/>
              </a:lnSpc>
              <a:spcBef>
                <a:spcPts val="1645"/>
              </a:spcBef>
              <a:buChar char="*"/>
              <a:tabLst>
                <a:tab pos="91440" algn="l"/>
                <a:tab pos="300355" algn="l"/>
              </a:tabLst>
            </a:pPr>
            <a:r>
              <a:rPr sz="2150" dirty="0">
                <a:latin typeface="Corbel"/>
                <a:cs typeface="Corbel"/>
              </a:rPr>
              <a:t>	Helmets</a:t>
            </a:r>
            <a:r>
              <a:rPr sz="2150" spc="10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and</a:t>
            </a:r>
            <a:r>
              <a:rPr sz="2150" spc="8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BMXing</a:t>
            </a:r>
            <a:r>
              <a:rPr sz="2150" spc="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gloves</a:t>
            </a:r>
            <a:r>
              <a:rPr sz="2150" spc="14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will</a:t>
            </a:r>
            <a:r>
              <a:rPr sz="2150" spc="-5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be</a:t>
            </a:r>
            <a:r>
              <a:rPr sz="2150" spc="-2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provided</a:t>
            </a:r>
            <a:r>
              <a:rPr sz="2150" spc="90" dirty="0">
                <a:latin typeface="Corbel"/>
                <a:cs typeface="Corbel"/>
              </a:rPr>
              <a:t> </a:t>
            </a:r>
            <a:r>
              <a:rPr sz="2150" spc="-25" dirty="0">
                <a:latin typeface="Corbel"/>
                <a:cs typeface="Corbel"/>
              </a:rPr>
              <a:t>by </a:t>
            </a:r>
            <a:r>
              <a:rPr sz="2150" spc="-20" dirty="0">
                <a:latin typeface="Corbel"/>
                <a:cs typeface="Corbel"/>
              </a:rPr>
              <a:t>Laches</a:t>
            </a:r>
            <a:r>
              <a:rPr sz="2150" spc="-75" dirty="0">
                <a:latin typeface="Corbel"/>
                <a:cs typeface="Corbel"/>
              </a:rPr>
              <a:t> </a:t>
            </a:r>
            <a:r>
              <a:rPr sz="2150" spc="-20" dirty="0">
                <a:latin typeface="Corbel"/>
                <a:cs typeface="Corbel"/>
              </a:rPr>
              <a:t>Wood</a:t>
            </a:r>
            <a:endParaRPr sz="2150">
              <a:latin typeface="Corbel"/>
              <a:cs typeface="Corbel"/>
            </a:endParaRPr>
          </a:p>
          <a:p>
            <a:pPr marL="91440" marR="1771650">
              <a:lnSpc>
                <a:spcPts val="2100"/>
              </a:lnSpc>
              <a:spcBef>
                <a:spcPts val="2030"/>
              </a:spcBef>
            </a:pPr>
            <a:r>
              <a:rPr sz="2150" dirty="0">
                <a:latin typeface="Corbel"/>
                <a:cs typeface="Corbel"/>
              </a:rPr>
              <a:t>*If</a:t>
            </a:r>
            <a:r>
              <a:rPr sz="2150" spc="-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your</a:t>
            </a:r>
            <a:r>
              <a:rPr sz="2150" spc="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child</a:t>
            </a:r>
            <a:r>
              <a:rPr sz="2150" spc="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is</a:t>
            </a:r>
            <a:r>
              <a:rPr sz="2150" spc="4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unable</a:t>
            </a:r>
            <a:r>
              <a:rPr sz="2150" spc="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to</a:t>
            </a:r>
            <a:r>
              <a:rPr sz="2150" spc="-1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ride</a:t>
            </a:r>
            <a:r>
              <a:rPr sz="2150" spc="1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</a:t>
            </a:r>
            <a:r>
              <a:rPr sz="2150" spc="-1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bike</a:t>
            </a:r>
            <a:r>
              <a:rPr sz="2150" spc="5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without </a:t>
            </a:r>
            <a:r>
              <a:rPr sz="2150" dirty="0">
                <a:latin typeface="Corbel"/>
                <a:cs typeface="Corbel"/>
              </a:rPr>
              <a:t>stabilisers,</a:t>
            </a:r>
            <a:r>
              <a:rPr sz="2150" spc="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please</a:t>
            </a:r>
            <a:r>
              <a:rPr sz="2150" spc="10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let</a:t>
            </a:r>
            <a:r>
              <a:rPr sz="2150" spc="-1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</a:t>
            </a:r>
            <a:r>
              <a:rPr sz="2150" spc="-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member</a:t>
            </a:r>
            <a:r>
              <a:rPr sz="2150" spc="19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of</a:t>
            </a:r>
            <a:r>
              <a:rPr sz="2150" spc="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the</a:t>
            </a:r>
            <a:r>
              <a:rPr sz="2150" spc="1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school</a:t>
            </a:r>
            <a:r>
              <a:rPr sz="2150" spc="10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staff </a:t>
            </a:r>
            <a:r>
              <a:rPr sz="2150" dirty="0">
                <a:latin typeface="Corbel"/>
                <a:cs typeface="Corbel"/>
              </a:rPr>
              <a:t>team</a:t>
            </a:r>
            <a:r>
              <a:rPr sz="2150" spc="1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know</a:t>
            </a:r>
            <a:r>
              <a:rPr sz="2150" spc="4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ahead</a:t>
            </a:r>
            <a:r>
              <a:rPr sz="2150" spc="1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of</a:t>
            </a:r>
            <a:r>
              <a:rPr sz="2150" spc="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the</a:t>
            </a:r>
            <a:r>
              <a:rPr sz="2150" spc="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residential</a:t>
            </a:r>
            <a:r>
              <a:rPr sz="2150" spc="110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visit</a:t>
            </a:r>
            <a:endParaRPr sz="2150">
              <a:latin typeface="Corbel"/>
              <a:cs typeface="Corbel"/>
            </a:endParaRPr>
          </a:p>
          <a:p>
            <a:pPr marL="12700">
              <a:lnSpc>
                <a:spcPts val="4415"/>
              </a:lnSpc>
            </a:pPr>
            <a:r>
              <a:rPr sz="4400" spc="-10" dirty="0">
                <a:solidFill>
                  <a:srgbClr val="A6B727"/>
                </a:solidFill>
                <a:latin typeface="Corbel"/>
                <a:cs typeface="Corbel"/>
              </a:rPr>
              <a:t>Caving!</a:t>
            </a:r>
            <a:endParaRPr sz="4400">
              <a:latin typeface="Corbel"/>
              <a:cs typeface="Corbel"/>
            </a:endParaRPr>
          </a:p>
          <a:p>
            <a:pPr marL="62865" marR="993140" indent="207645">
              <a:lnSpc>
                <a:spcPct val="94500"/>
              </a:lnSpc>
              <a:spcBef>
                <a:spcPts val="40"/>
              </a:spcBef>
              <a:buChar char="*"/>
              <a:tabLst>
                <a:tab pos="270510" algn="l"/>
              </a:tabLst>
            </a:pPr>
            <a:r>
              <a:rPr sz="2150" dirty="0">
                <a:latin typeface="Corbel"/>
                <a:cs typeface="Corbel"/>
              </a:rPr>
              <a:t>Each</a:t>
            </a:r>
            <a:r>
              <a:rPr sz="2150" spc="-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group</a:t>
            </a:r>
            <a:r>
              <a:rPr sz="2150" spc="114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will</a:t>
            </a:r>
            <a:r>
              <a:rPr sz="2150" spc="-5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have</a:t>
            </a:r>
            <a:r>
              <a:rPr sz="2150" spc="12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</a:t>
            </a:r>
            <a:r>
              <a:rPr sz="2150" spc="-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go</a:t>
            </a:r>
            <a:r>
              <a:rPr sz="2150" spc="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at</a:t>
            </a:r>
            <a:r>
              <a:rPr sz="2150" spc="6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caving</a:t>
            </a:r>
            <a:r>
              <a:rPr sz="2150" spc="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inside</a:t>
            </a:r>
            <a:r>
              <a:rPr sz="2150" spc="9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the</a:t>
            </a:r>
            <a:r>
              <a:rPr sz="2150" spc="3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Labyrinth </a:t>
            </a:r>
            <a:r>
              <a:rPr sz="2150" dirty="0">
                <a:latin typeface="Corbel"/>
                <a:cs typeface="Corbel"/>
              </a:rPr>
              <a:t>(an</a:t>
            </a:r>
            <a:r>
              <a:rPr sz="2150" spc="-4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indoor</a:t>
            </a:r>
            <a:r>
              <a:rPr sz="2150" spc="7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caving</a:t>
            </a:r>
            <a:r>
              <a:rPr sz="2150" spc="9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system</a:t>
            </a:r>
            <a:r>
              <a:rPr sz="2150" spc="1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that</a:t>
            </a:r>
            <a:r>
              <a:rPr sz="2150" spc="10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creates</a:t>
            </a:r>
            <a:r>
              <a:rPr sz="2150" spc="8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an</a:t>
            </a:r>
            <a:r>
              <a:rPr sz="2150" spc="-5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exciting atmosphere!)</a:t>
            </a:r>
            <a:endParaRPr sz="2150">
              <a:latin typeface="Corbel"/>
              <a:cs typeface="Corbel"/>
            </a:endParaRPr>
          </a:p>
          <a:p>
            <a:pPr marL="270510" indent="-207645">
              <a:lnSpc>
                <a:spcPct val="100000"/>
              </a:lnSpc>
              <a:spcBef>
                <a:spcPts val="2160"/>
              </a:spcBef>
              <a:buChar char="*"/>
              <a:tabLst>
                <a:tab pos="270510" algn="l"/>
              </a:tabLst>
            </a:pPr>
            <a:r>
              <a:rPr sz="2150" dirty="0">
                <a:latin typeface="Corbel"/>
                <a:cs typeface="Corbel"/>
              </a:rPr>
              <a:t>Helmets</a:t>
            </a:r>
            <a:r>
              <a:rPr sz="2150" spc="8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and</a:t>
            </a:r>
            <a:r>
              <a:rPr sz="2150" spc="7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torches</a:t>
            </a:r>
            <a:r>
              <a:rPr sz="2150" spc="8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will</a:t>
            </a:r>
            <a:r>
              <a:rPr sz="2150" spc="-6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be</a:t>
            </a:r>
            <a:r>
              <a:rPr sz="2150" spc="5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provided</a:t>
            </a:r>
            <a:r>
              <a:rPr sz="2150" spc="9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by</a:t>
            </a:r>
            <a:r>
              <a:rPr sz="2150" spc="-60" dirty="0">
                <a:latin typeface="Corbel"/>
                <a:cs typeface="Corbel"/>
              </a:rPr>
              <a:t> </a:t>
            </a:r>
            <a:r>
              <a:rPr sz="2150" spc="-20" dirty="0">
                <a:latin typeface="Corbel"/>
                <a:cs typeface="Corbel"/>
              </a:rPr>
              <a:t>Laches</a:t>
            </a:r>
            <a:r>
              <a:rPr sz="2150" spc="-90" dirty="0">
                <a:latin typeface="Corbel"/>
                <a:cs typeface="Corbel"/>
              </a:rPr>
              <a:t> </a:t>
            </a:r>
            <a:r>
              <a:rPr sz="2150" spc="-20" dirty="0">
                <a:latin typeface="Corbel"/>
                <a:cs typeface="Corbel"/>
              </a:rPr>
              <a:t>Wood</a:t>
            </a:r>
            <a:endParaRPr sz="2150">
              <a:latin typeface="Corbel"/>
              <a:cs typeface="Corbel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30156" y="2933700"/>
            <a:ext cx="1923288" cy="341071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658100" y="4143755"/>
            <a:ext cx="1620011" cy="21625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1672" y="645617"/>
            <a:ext cx="44862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orbel"/>
                <a:cs typeface="Corbel"/>
              </a:rPr>
              <a:t>Search</a:t>
            </a:r>
            <a:r>
              <a:rPr b="0" spc="-17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and</a:t>
            </a:r>
            <a:r>
              <a:rPr b="0" spc="-3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Rescue!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12723" y="1434845"/>
            <a:ext cx="5508625" cy="95504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93675" marR="5080" indent="-181610" algn="just">
              <a:lnSpc>
                <a:spcPct val="91900"/>
              </a:lnSpc>
              <a:spcBef>
                <a:spcPts val="305"/>
              </a:spcBef>
              <a:buClr>
                <a:srgbClr val="A6B727"/>
              </a:buClr>
              <a:buSzPct val="79069"/>
              <a:buFont typeface="Arial"/>
              <a:buChar char="•"/>
              <a:tabLst>
                <a:tab pos="193675" algn="l"/>
              </a:tabLst>
            </a:pPr>
            <a:r>
              <a:rPr sz="2150" dirty="0">
                <a:latin typeface="Corbel"/>
                <a:cs typeface="Corbel"/>
              </a:rPr>
              <a:t>This</a:t>
            </a:r>
            <a:r>
              <a:rPr sz="2150" spc="10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is</a:t>
            </a:r>
            <a:r>
              <a:rPr sz="2150" spc="10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an</a:t>
            </a:r>
            <a:r>
              <a:rPr sz="2150" spc="10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integrated,</a:t>
            </a:r>
            <a:r>
              <a:rPr sz="2150" spc="9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problem</a:t>
            </a:r>
            <a:r>
              <a:rPr sz="2150" spc="1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solving</a:t>
            </a:r>
            <a:r>
              <a:rPr sz="2150" spc="9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exercise </a:t>
            </a:r>
            <a:r>
              <a:rPr sz="2150" dirty="0">
                <a:latin typeface="Corbel"/>
                <a:cs typeface="Corbel"/>
              </a:rPr>
              <a:t>involving</a:t>
            </a:r>
            <a:r>
              <a:rPr sz="2150" spc="7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the</a:t>
            </a:r>
            <a:r>
              <a:rPr sz="2150" spc="8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use</a:t>
            </a:r>
            <a:r>
              <a:rPr sz="2150" spc="10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of</a:t>
            </a:r>
            <a:r>
              <a:rPr sz="2150" spc="8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radios</a:t>
            </a:r>
            <a:r>
              <a:rPr sz="2150" spc="10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for</a:t>
            </a:r>
            <a:r>
              <a:rPr sz="2150" spc="7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communication, </a:t>
            </a:r>
            <a:r>
              <a:rPr sz="2150" dirty="0">
                <a:latin typeface="Corbel"/>
                <a:cs typeface="Corbel"/>
              </a:rPr>
              <a:t>map</a:t>
            </a:r>
            <a:r>
              <a:rPr sz="2150" spc="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skills and</a:t>
            </a:r>
            <a:r>
              <a:rPr sz="2150" spc="114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teamwork</a:t>
            </a:r>
            <a:endParaRPr sz="2150">
              <a:latin typeface="Corbel"/>
              <a:cs typeface="Corbe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9351" y="4288612"/>
            <a:ext cx="6163945" cy="1639360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A6B727"/>
                </a:solidFill>
                <a:latin typeface="Corbel"/>
                <a:cs typeface="Corbel"/>
              </a:rPr>
              <a:t>Axe</a:t>
            </a:r>
            <a:r>
              <a:rPr sz="4400" spc="-27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400" spc="-10" dirty="0">
                <a:solidFill>
                  <a:srgbClr val="A6B727"/>
                </a:solidFill>
                <a:latin typeface="Corbel"/>
                <a:cs typeface="Corbel"/>
              </a:rPr>
              <a:t>Throwing!</a:t>
            </a:r>
            <a:endParaRPr sz="4400">
              <a:latin typeface="Corbel"/>
              <a:cs typeface="Corbel"/>
            </a:endParaRPr>
          </a:p>
          <a:p>
            <a:pPr marL="62865" marR="5080">
              <a:lnSpc>
                <a:spcPct val="93100"/>
              </a:lnSpc>
              <a:spcBef>
                <a:spcPts val="245"/>
              </a:spcBef>
            </a:pPr>
            <a:r>
              <a:rPr sz="2150" dirty="0">
                <a:latin typeface="Corbel"/>
                <a:cs typeface="Corbel"/>
              </a:rPr>
              <a:t>*</a:t>
            </a:r>
            <a:r>
              <a:rPr sz="2150" spc="-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Put your</a:t>
            </a:r>
            <a:r>
              <a:rPr sz="2150" spc="-1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hand</a:t>
            </a:r>
            <a:r>
              <a:rPr sz="2150" spc="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eye</a:t>
            </a:r>
            <a:r>
              <a:rPr sz="2150" spc="-2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coordination</a:t>
            </a:r>
            <a:r>
              <a:rPr sz="2150" spc="4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skills</a:t>
            </a:r>
            <a:r>
              <a:rPr sz="2150" spc="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to</a:t>
            </a:r>
            <a:r>
              <a:rPr sz="2150" spc="-1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the</a:t>
            </a:r>
            <a:r>
              <a:rPr sz="2150" spc="-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test </a:t>
            </a:r>
            <a:r>
              <a:rPr sz="2150" spc="-25" dirty="0">
                <a:latin typeface="Corbel"/>
                <a:cs typeface="Corbel"/>
              </a:rPr>
              <a:t>to </a:t>
            </a:r>
            <a:r>
              <a:rPr sz="2150" dirty="0">
                <a:latin typeface="Corbel"/>
                <a:cs typeface="Corbel"/>
              </a:rPr>
              <a:t>see</a:t>
            </a:r>
            <a:r>
              <a:rPr sz="2150" spc="2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which</a:t>
            </a:r>
            <a:r>
              <a:rPr sz="2150" spc="9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team</a:t>
            </a:r>
            <a:r>
              <a:rPr sz="2150" spc="6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can</a:t>
            </a:r>
            <a:r>
              <a:rPr sz="2150" spc="8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hit</a:t>
            </a:r>
            <a:r>
              <a:rPr sz="2150" spc="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the</a:t>
            </a:r>
            <a:r>
              <a:rPr sz="2150" spc="5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targets</a:t>
            </a:r>
            <a:r>
              <a:rPr sz="2150" spc="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in</a:t>
            </a:r>
            <a:r>
              <a:rPr sz="2150" spc="3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this</a:t>
            </a:r>
            <a:r>
              <a:rPr sz="2150" spc="3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fun</a:t>
            </a:r>
            <a:r>
              <a:rPr sz="2150" spc="30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activity! </a:t>
            </a:r>
            <a:r>
              <a:rPr sz="2150" dirty="0">
                <a:latin typeface="Corbel"/>
                <a:cs typeface="Corbel"/>
              </a:rPr>
              <a:t>Long</a:t>
            </a:r>
            <a:r>
              <a:rPr sz="2150" spc="7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sleeves</a:t>
            </a:r>
            <a:r>
              <a:rPr sz="2150" spc="65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required</a:t>
            </a:r>
            <a:r>
              <a:rPr sz="2150" spc="6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for</a:t>
            </a:r>
            <a:r>
              <a:rPr sz="2150" spc="70" dirty="0">
                <a:latin typeface="Corbel"/>
                <a:cs typeface="Corbel"/>
              </a:rPr>
              <a:t> </a:t>
            </a:r>
            <a:r>
              <a:rPr sz="2150" dirty="0">
                <a:latin typeface="Corbel"/>
                <a:cs typeface="Corbel"/>
              </a:rPr>
              <a:t>this</a:t>
            </a:r>
            <a:r>
              <a:rPr sz="2150" spc="75" dirty="0">
                <a:latin typeface="Corbel"/>
                <a:cs typeface="Corbel"/>
              </a:rPr>
              <a:t> </a:t>
            </a:r>
            <a:r>
              <a:rPr sz="2150" spc="-10" dirty="0">
                <a:latin typeface="Corbel"/>
                <a:cs typeface="Corbel"/>
              </a:rPr>
              <a:t>please.</a:t>
            </a:r>
            <a:endParaRPr sz="2150" dirty="0">
              <a:latin typeface="Corbel"/>
              <a:cs typeface="Corbel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49311" y="419100"/>
            <a:ext cx="2628900" cy="199034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58511" y="2209800"/>
            <a:ext cx="2465832" cy="184861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92511" y="1629155"/>
            <a:ext cx="1580388" cy="28102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04980" rIns="0" bIns="0" rtlCol="0">
            <a:spAutoFit/>
          </a:bodyPr>
          <a:lstStyle/>
          <a:p>
            <a:pPr marL="784225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orbel"/>
                <a:cs typeface="Corbel"/>
              </a:rPr>
              <a:t>Key</a:t>
            </a:r>
            <a:r>
              <a:rPr b="0" spc="-180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things</a:t>
            </a:r>
            <a:r>
              <a:rPr b="0" spc="-55" dirty="0">
                <a:latin typeface="Corbel"/>
                <a:cs typeface="Corbel"/>
              </a:rPr>
              <a:t> </a:t>
            </a:r>
            <a:r>
              <a:rPr b="0" dirty="0">
                <a:latin typeface="Corbel"/>
                <a:cs typeface="Corbel"/>
              </a:rPr>
              <a:t>to</a:t>
            </a:r>
            <a:r>
              <a:rPr b="0" spc="-85" dirty="0">
                <a:latin typeface="Corbel"/>
                <a:cs typeface="Corbel"/>
              </a:rPr>
              <a:t> </a:t>
            </a:r>
            <a:r>
              <a:rPr b="0" spc="-10" dirty="0">
                <a:latin typeface="Corbel"/>
                <a:cs typeface="Corbel"/>
              </a:rPr>
              <a:t>remember!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548638" y="1841119"/>
            <a:ext cx="9196705" cy="4399281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247650" indent="-171450">
              <a:lnSpc>
                <a:spcPct val="100000"/>
              </a:lnSpc>
              <a:spcBef>
                <a:spcPts val="105"/>
              </a:spcBef>
              <a:buChar char="*"/>
              <a:tabLst>
                <a:tab pos="247650" algn="l"/>
              </a:tabLst>
            </a:pPr>
            <a:r>
              <a:rPr spc="-70" dirty="0"/>
              <a:t>Read</a:t>
            </a:r>
            <a:r>
              <a:rPr spc="-110" dirty="0"/>
              <a:t> </a:t>
            </a:r>
            <a:r>
              <a:rPr spc="-65" dirty="0"/>
              <a:t>through</a:t>
            </a:r>
            <a:r>
              <a:rPr spc="-90" dirty="0"/>
              <a:t> </a:t>
            </a:r>
            <a:r>
              <a:rPr spc="-55" dirty="0"/>
              <a:t>the</a:t>
            </a:r>
            <a:r>
              <a:rPr spc="-100" dirty="0"/>
              <a:t> </a:t>
            </a:r>
            <a:r>
              <a:rPr dirty="0"/>
              <a:t>menus</a:t>
            </a:r>
            <a:r>
              <a:rPr spc="-80" dirty="0"/>
              <a:t> </a:t>
            </a:r>
            <a:r>
              <a:rPr dirty="0"/>
              <a:t>your</a:t>
            </a:r>
            <a:r>
              <a:rPr spc="5" dirty="0"/>
              <a:t> </a:t>
            </a:r>
            <a:r>
              <a:rPr dirty="0"/>
              <a:t>child</a:t>
            </a:r>
            <a:r>
              <a:rPr spc="-25" dirty="0"/>
              <a:t> </a:t>
            </a:r>
            <a:r>
              <a:rPr dirty="0"/>
              <a:t>brings home</a:t>
            </a:r>
            <a:r>
              <a:rPr spc="20" dirty="0"/>
              <a:t> </a:t>
            </a:r>
            <a:r>
              <a:rPr spc="-10" dirty="0"/>
              <a:t>(or</a:t>
            </a:r>
            <a:r>
              <a:rPr spc="10" dirty="0"/>
              <a:t> </a:t>
            </a:r>
            <a:r>
              <a:rPr dirty="0"/>
              <a:t>request</a:t>
            </a:r>
            <a:r>
              <a:rPr spc="10" dirty="0"/>
              <a:t> </a:t>
            </a:r>
            <a:r>
              <a:rPr dirty="0"/>
              <a:t>via</a:t>
            </a:r>
            <a:r>
              <a:rPr spc="-20" dirty="0"/>
              <a:t> </a:t>
            </a:r>
            <a:r>
              <a:rPr dirty="0"/>
              <a:t>office</a:t>
            </a:r>
            <a:r>
              <a:rPr spc="-110" dirty="0"/>
              <a:t> </a:t>
            </a:r>
            <a:r>
              <a:rPr spc="-10" dirty="0"/>
              <a:t>email)</a:t>
            </a:r>
          </a:p>
          <a:p>
            <a:pPr marL="77470" marR="421640">
              <a:lnSpc>
                <a:spcPts val="2000"/>
              </a:lnSpc>
              <a:spcBef>
                <a:spcPts val="1825"/>
              </a:spcBef>
            </a:pPr>
            <a:r>
              <a:rPr dirty="0"/>
              <a:t>*Please</a:t>
            </a:r>
            <a:r>
              <a:rPr spc="-50" dirty="0"/>
              <a:t> </a:t>
            </a:r>
            <a:r>
              <a:rPr dirty="0"/>
              <a:t>let</a:t>
            </a:r>
            <a:r>
              <a:rPr spc="-20" dirty="0"/>
              <a:t> </a:t>
            </a:r>
            <a:r>
              <a:rPr dirty="0"/>
              <a:t>us</a:t>
            </a:r>
            <a:r>
              <a:rPr spc="-25" dirty="0"/>
              <a:t> </a:t>
            </a:r>
            <a:r>
              <a:rPr dirty="0"/>
              <a:t>know</a:t>
            </a:r>
            <a:r>
              <a:rPr spc="-80" dirty="0"/>
              <a:t> </a:t>
            </a:r>
            <a:r>
              <a:rPr spc="-30" dirty="0"/>
              <a:t>by</a:t>
            </a:r>
            <a:r>
              <a:rPr lang="en-GB" spc="-80" dirty="0"/>
              <a:t> </a:t>
            </a:r>
            <a:r>
              <a:rPr lang="en-GB" sz="2000" spc="-80" dirty="0"/>
              <a:t> </a:t>
            </a:r>
            <a:r>
              <a:rPr lang="en-GB" spc="-80" dirty="0"/>
              <a:t>i</a:t>
            </a:r>
            <a:r>
              <a:rPr lang="en-GB" dirty="0"/>
              <a:t>f</a:t>
            </a:r>
            <a:r>
              <a:rPr sz="2000" spc="-35" dirty="0"/>
              <a:t> </a:t>
            </a:r>
            <a:r>
              <a:rPr sz="2000" dirty="0"/>
              <a:t>you</a:t>
            </a:r>
            <a:r>
              <a:rPr sz="2000" spc="-35" dirty="0"/>
              <a:t> </a:t>
            </a:r>
            <a:r>
              <a:rPr sz="2000" dirty="0"/>
              <a:t>have</a:t>
            </a:r>
            <a:r>
              <a:rPr sz="2000" spc="-25" dirty="0"/>
              <a:t> </a:t>
            </a:r>
            <a:r>
              <a:rPr sz="2000" dirty="0"/>
              <a:t>any</a:t>
            </a:r>
            <a:r>
              <a:rPr sz="2000" spc="-195" dirty="0"/>
              <a:t> </a:t>
            </a:r>
            <a:r>
              <a:rPr sz="2000" spc="-10" dirty="0"/>
              <a:t>ADDITIONALdietary requirements</a:t>
            </a:r>
            <a:r>
              <a:rPr sz="2000" spc="35" dirty="0"/>
              <a:t> </a:t>
            </a:r>
            <a:r>
              <a:rPr sz="2000" dirty="0"/>
              <a:t>to</a:t>
            </a:r>
            <a:r>
              <a:rPr sz="2000" spc="-100" dirty="0"/>
              <a:t> </a:t>
            </a:r>
            <a:r>
              <a:rPr sz="2000" dirty="0"/>
              <a:t>that</a:t>
            </a:r>
            <a:r>
              <a:rPr sz="2000" spc="10" dirty="0"/>
              <a:t> </a:t>
            </a:r>
            <a:r>
              <a:rPr sz="2000" dirty="0"/>
              <a:t>already</a:t>
            </a:r>
            <a:r>
              <a:rPr sz="2000" spc="-25" dirty="0"/>
              <a:t> </a:t>
            </a:r>
            <a:r>
              <a:rPr sz="2000" dirty="0"/>
              <a:t>known</a:t>
            </a:r>
            <a:r>
              <a:rPr sz="2000" spc="-100" dirty="0"/>
              <a:t> </a:t>
            </a:r>
            <a:r>
              <a:rPr sz="2000" dirty="0"/>
              <a:t>by</a:t>
            </a:r>
            <a:r>
              <a:rPr sz="2000" spc="-35" dirty="0"/>
              <a:t> </a:t>
            </a:r>
            <a:r>
              <a:rPr sz="2000" spc="-10" dirty="0"/>
              <a:t>school</a:t>
            </a:r>
            <a:endParaRPr sz="2000"/>
          </a:p>
          <a:p>
            <a:pPr marL="247650" indent="-171450">
              <a:lnSpc>
                <a:spcPct val="100000"/>
              </a:lnSpc>
              <a:spcBef>
                <a:spcPts val="1375"/>
              </a:spcBef>
              <a:buChar char="*"/>
              <a:tabLst>
                <a:tab pos="247650" algn="l"/>
              </a:tabLst>
            </a:pPr>
            <a:r>
              <a:rPr spc="-70" dirty="0"/>
              <a:t>Read</a:t>
            </a:r>
            <a:r>
              <a:rPr spc="-110" dirty="0"/>
              <a:t> </a:t>
            </a:r>
            <a:r>
              <a:rPr spc="-65" dirty="0"/>
              <a:t>through</a:t>
            </a:r>
            <a:r>
              <a:rPr spc="-90" dirty="0"/>
              <a:t> </a:t>
            </a:r>
            <a:r>
              <a:rPr spc="-55" dirty="0"/>
              <a:t>and</a:t>
            </a:r>
            <a:r>
              <a:rPr spc="-110" dirty="0"/>
              <a:t> </a:t>
            </a:r>
            <a:r>
              <a:rPr spc="-65" dirty="0"/>
              <a:t>complete</a:t>
            </a:r>
            <a:r>
              <a:rPr spc="-80" dirty="0"/>
              <a:t> </a:t>
            </a:r>
            <a:r>
              <a:rPr spc="-50" dirty="0"/>
              <a:t>the</a:t>
            </a:r>
            <a:r>
              <a:rPr spc="-90" dirty="0"/>
              <a:t> </a:t>
            </a:r>
            <a:r>
              <a:rPr dirty="0"/>
              <a:t>medical</a:t>
            </a:r>
            <a:r>
              <a:rPr spc="20" dirty="0"/>
              <a:t> </a:t>
            </a:r>
            <a:r>
              <a:rPr dirty="0"/>
              <a:t>and consent</a:t>
            </a:r>
            <a:r>
              <a:rPr spc="-15" dirty="0"/>
              <a:t> </a:t>
            </a:r>
            <a:r>
              <a:rPr dirty="0"/>
              <a:t>forms</a:t>
            </a:r>
            <a:r>
              <a:rPr spc="10" dirty="0"/>
              <a:t> </a:t>
            </a:r>
            <a:r>
              <a:rPr dirty="0"/>
              <a:t>your</a:t>
            </a:r>
            <a:r>
              <a:rPr spc="20" dirty="0"/>
              <a:t> </a:t>
            </a:r>
            <a:r>
              <a:rPr dirty="0"/>
              <a:t>child</a:t>
            </a:r>
            <a:r>
              <a:rPr spc="-5" dirty="0"/>
              <a:t> </a:t>
            </a:r>
            <a:r>
              <a:rPr dirty="0"/>
              <a:t>brings</a:t>
            </a:r>
            <a:r>
              <a:rPr spc="-5" dirty="0"/>
              <a:t> </a:t>
            </a:r>
            <a:r>
              <a:rPr dirty="0"/>
              <a:t>home</a:t>
            </a:r>
            <a:r>
              <a:rPr spc="60" dirty="0"/>
              <a:t> </a:t>
            </a:r>
            <a:r>
              <a:rPr spc="-25" dirty="0"/>
              <a:t>(or</a:t>
            </a:r>
          </a:p>
          <a:p>
            <a:pPr marL="248285">
              <a:lnSpc>
                <a:spcPct val="100000"/>
              </a:lnSpc>
            </a:pPr>
            <a:r>
              <a:rPr dirty="0"/>
              <a:t>request</a:t>
            </a:r>
            <a:r>
              <a:rPr spc="-40" dirty="0"/>
              <a:t> </a:t>
            </a:r>
            <a:r>
              <a:rPr dirty="0"/>
              <a:t>via</a:t>
            </a:r>
            <a:r>
              <a:rPr spc="-100" dirty="0"/>
              <a:t> </a:t>
            </a:r>
            <a:r>
              <a:rPr dirty="0"/>
              <a:t>office</a:t>
            </a:r>
            <a:r>
              <a:rPr spc="-90" dirty="0"/>
              <a:t> </a:t>
            </a:r>
            <a:r>
              <a:rPr spc="-10" dirty="0"/>
              <a:t>email)</a:t>
            </a:r>
          </a:p>
          <a:p>
            <a:pPr marL="267335" indent="-191135">
              <a:spcBef>
                <a:spcPts val="1405"/>
              </a:spcBef>
              <a:buChar char="*"/>
              <a:tabLst>
                <a:tab pos="267335" algn="l"/>
              </a:tabLst>
            </a:pPr>
            <a:r>
              <a:rPr dirty="0"/>
              <a:t>Please</a:t>
            </a:r>
            <a:r>
              <a:rPr spc="-80" dirty="0"/>
              <a:t> </a:t>
            </a:r>
            <a:r>
              <a:rPr dirty="0"/>
              <a:t>return</a:t>
            </a:r>
            <a:r>
              <a:rPr spc="-30" dirty="0"/>
              <a:t> </a:t>
            </a:r>
            <a:r>
              <a:rPr dirty="0"/>
              <a:t>the</a:t>
            </a:r>
            <a:r>
              <a:rPr spc="-35" dirty="0"/>
              <a:t> </a:t>
            </a:r>
            <a:r>
              <a:rPr dirty="0"/>
              <a:t>medical form</a:t>
            </a:r>
            <a:r>
              <a:rPr lang="en-GB" spc="-80" dirty="0"/>
              <a:t> by Friday 3rd October 2025</a:t>
            </a:r>
            <a:endParaRPr lang="en-GB" sz="2000" dirty="0"/>
          </a:p>
          <a:p>
            <a:pPr marL="77470">
              <a:lnSpc>
                <a:spcPts val="2135"/>
              </a:lnSpc>
              <a:spcBef>
                <a:spcPts val="1515"/>
              </a:spcBef>
            </a:pPr>
            <a:r>
              <a:rPr spc="-45" dirty="0"/>
              <a:t>*Read</a:t>
            </a:r>
            <a:r>
              <a:rPr spc="-65" dirty="0"/>
              <a:t> </a:t>
            </a:r>
            <a:r>
              <a:rPr spc="-40" dirty="0"/>
              <a:t>through</a:t>
            </a:r>
            <a:r>
              <a:rPr spc="-50" dirty="0"/>
              <a:t> </a:t>
            </a:r>
            <a:r>
              <a:rPr dirty="0"/>
              <a:t>the</a:t>
            </a:r>
            <a:r>
              <a:rPr spc="60" dirty="0"/>
              <a:t> </a:t>
            </a:r>
            <a:r>
              <a:rPr spc="-25" dirty="0"/>
              <a:t>Behaviour</a:t>
            </a:r>
            <a:r>
              <a:rPr spc="-85" dirty="0"/>
              <a:t> </a:t>
            </a:r>
            <a:r>
              <a:rPr dirty="0"/>
              <a:t>Code</a:t>
            </a:r>
            <a:r>
              <a:rPr spc="20" dirty="0"/>
              <a:t> </a:t>
            </a:r>
            <a:r>
              <a:rPr spc="-10" dirty="0"/>
              <a:t>of</a:t>
            </a:r>
            <a:r>
              <a:rPr spc="-150" dirty="0"/>
              <a:t> </a:t>
            </a:r>
            <a:r>
              <a:rPr spc="-10" dirty="0"/>
              <a:t>Conduct</a:t>
            </a:r>
            <a:r>
              <a:rPr spc="-35" dirty="0"/>
              <a:t> </a:t>
            </a:r>
            <a:r>
              <a:rPr spc="-45" dirty="0"/>
              <a:t>and</a:t>
            </a:r>
            <a:r>
              <a:rPr spc="-95" dirty="0"/>
              <a:t> </a:t>
            </a:r>
            <a:r>
              <a:rPr spc="-55" dirty="0"/>
              <a:t>ensure</a:t>
            </a:r>
            <a:r>
              <a:rPr spc="-85" dirty="0"/>
              <a:t> </a:t>
            </a:r>
            <a:r>
              <a:rPr spc="-55" dirty="0"/>
              <a:t>your</a:t>
            </a:r>
            <a:r>
              <a:rPr spc="-80" dirty="0"/>
              <a:t> </a:t>
            </a:r>
            <a:r>
              <a:rPr spc="-50" dirty="0"/>
              <a:t>child</a:t>
            </a:r>
            <a:r>
              <a:rPr lang="en-GB" spc="-100" dirty="0"/>
              <a:t> understands this.</a:t>
            </a:r>
            <a:endParaRPr spc="-50" dirty="0"/>
          </a:p>
          <a:p>
            <a:pPr marL="248920" indent="-173355">
              <a:spcBef>
                <a:spcPts val="1440"/>
              </a:spcBef>
              <a:buChar char="*"/>
              <a:tabLst>
                <a:tab pos="249554" algn="l"/>
              </a:tabLst>
            </a:pPr>
            <a:r>
              <a:rPr spc="-70" dirty="0"/>
              <a:t>Read</a:t>
            </a:r>
            <a:r>
              <a:rPr spc="-110" dirty="0"/>
              <a:t> </a:t>
            </a:r>
            <a:r>
              <a:rPr spc="-65" dirty="0"/>
              <a:t>through</a:t>
            </a:r>
            <a:r>
              <a:rPr spc="-90" dirty="0"/>
              <a:t> </a:t>
            </a:r>
            <a:r>
              <a:rPr spc="-55" dirty="0"/>
              <a:t>the</a:t>
            </a:r>
            <a:r>
              <a:rPr spc="-100" dirty="0"/>
              <a:t> </a:t>
            </a:r>
            <a:r>
              <a:rPr dirty="0"/>
              <a:t>kit</a:t>
            </a:r>
            <a:r>
              <a:rPr spc="-100" dirty="0"/>
              <a:t> </a:t>
            </a:r>
            <a:r>
              <a:rPr dirty="0"/>
              <a:t>list </a:t>
            </a:r>
            <a:r>
              <a:rPr lang="en-GB" dirty="0"/>
              <a:t>on the website.</a:t>
            </a:r>
          </a:p>
          <a:p>
            <a:pPr marL="248920" indent="-173355">
              <a:spcBef>
                <a:spcPts val="1440"/>
              </a:spcBef>
              <a:buChar char="*"/>
              <a:tabLst>
                <a:tab pos="249554" algn="l"/>
              </a:tabLst>
            </a:pPr>
            <a:r>
              <a:rPr lang="en-GB" dirty="0"/>
              <a:t>This is such an exciting opportunity for your child to develop life skills and independence. Wave them off with a smile, enjoy a cup of tea or more and wait for them to return home full of the adventures of the week!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04980" rIns="0" bIns="0" rtlCol="0">
            <a:spAutoFit/>
          </a:bodyPr>
          <a:lstStyle/>
          <a:p>
            <a:pPr marL="3273425">
              <a:lnSpc>
                <a:spcPct val="100000"/>
              </a:lnSpc>
              <a:spcBef>
                <a:spcPts val="105"/>
              </a:spcBef>
            </a:pPr>
            <a:r>
              <a:rPr dirty="0"/>
              <a:t>Have</a:t>
            </a:r>
            <a:r>
              <a:rPr spc="-75" dirty="0"/>
              <a:t> </a:t>
            </a:r>
            <a:r>
              <a:rPr dirty="0"/>
              <a:t>the</a:t>
            </a:r>
            <a:r>
              <a:rPr spc="-65" dirty="0"/>
              <a:t> </a:t>
            </a:r>
            <a:r>
              <a:rPr dirty="0"/>
              <a:t>best</a:t>
            </a:r>
            <a:r>
              <a:rPr spc="-40" dirty="0"/>
              <a:t> </a:t>
            </a:r>
            <a:r>
              <a:rPr spc="-10" dirty="0"/>
              <a:t>time!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4800" y="1629155"/>
            <a:ext cx="3229355" cy="240944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6155" y="1075944"/>
            <a:ext cx="3133344" cy="177241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01456" y="533400"/>
            <a:ext cx="2609088" cy="348691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76655" y="3381755"/>
            <a:ext cx="3047999" cy="227685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534400" y="4191000"/>
            <a:ext cx="3029711" cy="226771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172711" y="4152900"/>
            <a:ext cx="3113532" cy="23439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59E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UniqueSourceRef xmlns="ce09245e-0cac-49d9-8f6a-b1d1ff28d99e" xsi:nil="true"/>
    <FileHash xmlns="ce09245e-0cac-49d9-8f6a-b1d1ff28d99e" xsi:nil="true"/>
    <CloudMigratorVersion xmlns="ce09245e-0cac-49d9-8f6a-b1d1ff28d99e" xsi:nil="true"/>
    <TaxCatchAll xmlns="4213ffb0-cf67-4172-a9c5-b019a31aecfa" xsi:nil="true"/>
    <CloudMigratorOriginId xmlns="ce09245e-0cac-49d9-8f6a-b1d1ff28d99e" xsi:nil="true"/>
    <lcf76f155ced4ddcb4097134ff3c332f xmlns="ce09245e-0cac-49d9-8f6a-b1d1ff28d99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94211B4ABB844DA8AAF949635A4817" ma:contentTypeVersion="24" ma:contentTypeDescription="Create a new document." ma:contentTypeScope="" ma:versionID="9760b1e0c4db1b2dc11b442238ae0951">
  <xsd:schema xmlns:xsd="http://www.w3.org/2001/XMLSchema" xmlns:xs="http://www.w3.org/2001/XMLSchema" xmlns:p="http://schemas.microsoft.com/office/2006/metadata/properties" xmlns:ns2="ce09245e-0cac-49d9-8f6a-b1d1ff28d99e" xmlns:ns3="4213ffb0-cf67-4172-a9c5-b019a31aecfa" targetNamespace="http://schemas.microsoft.com/office/2006/metadata/properties" ma:root="true" ma:fieldsID="55eccd0b1094f8babd1e9dad52c29caa" ns2:_="" ns3:_="">
    <xsd:import namespace="ce09245e-0cac-49d9-8f6a-b1d1ff28d99e"/>
    <xsd:import namespace="4213ffb0-cf67-4172-a9c5-b019a31aecf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SharingHintHash" minOccurs="0"/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LengthInSeconds" minOccurs="0"/>
                <xsd:element ref="ns2:MediaServiceObjectDetectorVersion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09245e-0cac-49d9-8f6a-b1d1ff28d99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  <xsd:element name="CloudMigratorOriginId" ma:index="11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12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3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4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2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4327267d-bc41-472e-8668-b780c28214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3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13ffb0-cf67-4172-a9c5-b019a31aecfa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3281e2-d63f-44c0-b067-65c3e3be55d4}" ma:internalName="TaxCatchAll" ma:showField="CatchAllData" ma:web="4213ffb0-cf67-4172-a9c5-b019a31aec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E15A74-56FB-41DF-BBAB-22317FE74714}">
  <ds:schemaRefs>
    <ds:schemaRef ds:uri="http://purl.org/dc/elements/1.1/"/>
    <ds:schemaRef ds:uri="http://purl.org/dc/dcmitype/"/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213ffb0-cf67-4172-a9c5-b019a31aecfa"/>
    <ds:schemaRef ds:uri="ce09245e-0cac-49d9-8f6a-b1d1ff28d99e"/>
  </ds:schemaRefs>
</ds:datastoreItem>
</file>

<file path=customXml/itemProps2.xml><?xml version="1.0" encoding="utf-8"?>
<ds:datastoreItem xmlns:ds="http://schemas.openxmlformats.org/officeDocument/2006/customXml" ds:itemID="{8E78E03A-9F3A-4F22-A509-8E821928D5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DE3041-5F36-4566-A4F8-1FFF2924ED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09245e-0cac-49d9-8f6a-b1d1ff28d99e"/>
    <ds:schemaRef ds:uri="4213ffb0-cf67-4172-a9c5-b019a31aecf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2134</Words>
  <Application>Microsoft Office PowerPoint</Application>
  <PresentationFormat>Widescreen</PresentationFormat>
  <Paragraphs>175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Laches Wood 2025</vt:lpstr>
      <vt:lpstr>What do they learn?</vt:lpstr>
      <vt:lpstr>Dorms: Mountain Block</vt:lpstr>
      <vt:lpstr>Overnight Arrangements:</vt:lpstr>
      <vt:lpstr>Mealtimes</vt:lpstr>
      <vt:lpstr>PowerPoint Presentation</vt:lpstr>
      <vt:lpstr>Souvenir Shop / Pocket Money:</vt:lpstr>
      <vt:lpstr>Clothing and Equipment:</vt:lpstr>
      <vt:lpstr>First Aid and Medication:</vt:lpstr>
      <vt:lpstr>Contact:</vt:lpstr>
      <vt:lpstr>Behaviour Expectations:</vt:lpstr>
      <vt:lpstr>A typical week at Laches Wood:</vt:lpstr>
      <vt:lpstr>Archery!</vt:lpstr>
      <vt:lpstr>Canoeing and water games! * Everyone will get to enjoy a morning/afternoon ofcanoeing</vt:lpstr>
      <vt:lpstr>BMX-ing!</vt:lpstr>
      <vt:lpstr>Search and Rescue!</vt:lpstr>
      <vt:lpstr>Key things to remember!</vt:lpstr>
      <vt:lpstr>Have the best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Carter, Mrs A (Mosley Primary School)</dc:creator>
  <cp:lastModifiedBy>Claxton, Mrs G (Mosley Primary School)</cp:lastModifiedBy>
  <cp:revision>106</cp:revision>
  <dcterms:created xsi:type="dcterms:W3CDTF">2025-09-24T08:32:24Z</dcterms:created>
  <dcterms:modified xsi:type="dcterms:W3CDTF">2025-09-24T17:50:29Z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2025-09-24T00:00:00Z</vt:filetime>
  </property>
  <property fmtid="{D5CDD505-2E9C-101B-9397-08002B2CF9AE}" pid="5" name="Producer">
    <vt:lpwstr>Microsoft® PowerPoint® 2016</vt:lpwstr>
  </property>
  <property fmtid="{D5CDD505-2E9C-101B-9397-08002B2CF9AE}" pid="6" name="ContentTypeId">
    <vt:lpwstr>0x010100BE94211B4ABB844DA8AAF949635A4817</vt:lpwstr>
  </property>
  <property fmtid="{D5CDD505-2E9C-101B-9397-08002B2CF9AE}" pid="7" name="MediaServiceImageTags">
    <vt:lpwstr/>
  </property>
</Properties>
</file>