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3"/>
  </p:notesMasterIdLst>
  <p:sldIdLst>
    <p:sldId id="269" r:id="rId5"/>
    <p:sldId id="785" r:id="rId6"/>
    <p:sldId id="720" r:id="rId7"/>
    <p:sldId id="773" r:id="rId8"/>
    <p:sldId id="788" r:id="rId9"/>
    <p:sldId id="740" r:id="rId10"/>
    <p:sldId id="774" r:id="rId11"/>
    <p:sldId id="775" r:id="rId12"/>
    <p:sldId id="778" r:id="rId13"/>
    <p:sldId id="723" r:id="rId14"/>
    <p:sldId id="759" r:id="rId15"/>
    <p:sldId id="782" r:id="rId16"/>
    <p:sldId id="783" r:id="rId17"/>
    <p:sldId id="784" r:id="rId18"/>
    <p:sldId id="786" r:id="rId19"/>
    <p:sldId id="787" r:id="rId20"/>
    <p:sldId id="771" r:id="rId21"/>
    <p:sldId id="767" r:id="rId2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8CDA"/>
    <a:srgbClr val="DA2E41"/>
    <a:srgbClr val="FADF47"/>
    <a:srgbClr val="C73A43"/>
    <a:srgbClr val="13BD8A"/>
    <a:srgbClr val="EE7C3E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696" autoAdjust="0"/>
    <p:restoredTop sz="93890" autoAdjust="0"/>
  </p:normalViewPr>
  <p:slideViewPr>
    <p:cSldViewPr snapToGrid="0">
      <p:cViewPr varScale="1">
        <p:scale>
          <a:sx n="108" d="100"/>
          <a:sy n="108" d="100"/>
        </p:scale>
        <p:origin x="13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878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7804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18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966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0831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966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7090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567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0932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8556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2072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5204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9874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516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058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9763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5704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6EE0C4-5D00-42C4-BE61-F78AE99EEBB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953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december_2018&amp;utm_content=21_12_18_wr_ppt_year3_multiplication+division_sp1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4 Multiplication Tables Check Presentation for Parents, </a:t>
            </a:r>
            <a:r>
              <a:rPr lang="en-US" sz="1200" b="1" dirty="0" err="1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Carers</a:t>
            </a:r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&amp; Guardians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0" y="6408064"/>
            <a:ext cx="9144000" cy="4499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/>
            </a:r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11/11/2021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SATs 2019 Presentation for Parents, </a:t>
            </a:r>
            <a:r>
              <a:rPr lang="en-US" sz="1200" b="1" dirty="0" err="1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Carers</a:t>
            </a:r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&amp; Guardians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16959" y="587539"/>
            <a:ext cx="8720586" cy="1815882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"/>
                <a:cs typeface="Arial" panose="020B0604020202020204" pitchFamily="34" charset="0"/>
              </a:rPr>
              <a:t>We work with hundreds of UK primary schools and understand how important parental engagement is in ensuring good progress and attainment for all pupils. We hope you find our year 4 multiplication tables check presentation for parents a useful tool to encourage discussion and build relationships in the run-up to the check.</a:t>
            </a:r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11/11/2021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226024" y="2539223"/>
            <a:ext cx="2554278" cy="3686562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8E16A17-FC36-436A-82CA-601A0BD4B29D}"/>
              </a:ext>
            </a:extLst>
          </p:cNvPr>
          <p:cNvSpPr/>
          <p:nvPr userDrawn="1"/>
        </p:nvSpPr>
        <p:spPr>
          <a:xfrm>
            <a:off x="3031087" y="2699036"/>
            <a:ext cx="5806458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"/>
                <a:ea typeface="+mn-ea"/>
                <a:cs typeface="Arial" panose="020B0604020202020204" pitchFamily="34" charset="0"/>
              </a:rPr>
              <a:t>If you have pupils who need additional support this term you can sign up now to join the weekly 1-to-1 lessons: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"/>
              <a:ea typeface="+mn-ea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"/>
                <a:ea typeface="+mn-ea"/>
                <a:cs typeface="Arial" panose="020B0604020202020204" pitchFamily="34" charset="0"/>
              </a:rPr>
              <a:t>Boost confidence;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"/>
                <a:ea typeface="+mn-ea"/>
                <a:cs typeface="Arial" panose="020B0604020202020204" pitchFamily="34" charset="0"/>
              </a:rPr>
              <a:t>Improve problem solving;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"/>
                <a:ea typeface="+mn-ea"/>
                <a:cs typeface="Arial" panose="020B0604020202020204" pitchFamily="34" charset="0"/>
              </a:rPr>
              <a:t>Raise attainment.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"/>
                <a:ea typeface="+mn-ea"/>
                <a:cs typeface="Arial" panose="020B0604020202020204" pitchFamily="34" charset="0"/>
              </a:rPr>
              <a:t>Book your free demo</a:t>
            </a: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"/>
                <a:ea typeface="+mn-ea"/>
                <a:cs typeface="Arial" panose="020B0604020202020204" pitchFamily="34" charset="0"/>
              </a:rPr>
              <a:t>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"/>
                <a:cs typeface="Arial" panose="020B0604020202020204" pitchFamily="34" charset="0"/>
              </a:rPr>
              <a:t>thirdspacelearning.com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"/>
                <a:cs typeface="Arial" panose="020B0604020202020204" pitchFamily="34" charset="0"/>
              </a:rPr>
              <a:t>020 3771 0095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"/>
                <a:cs typeface="Arial" panose="020B0604020202020204" pitchFamily="34" charset="0"/>
              </a:rPr>
              <a:t>hello@thirdspacelearning.com</a:t>
            </a:r>
            <a:endParaRPr lang="en-US" sz="1800" b="1" dirty="0">
              <a:solidFill>
                <a:schemeClr val="tx1"/>
              </a:solidFill>
              <a:latin typeface="Arial "/>
              <a:cs typeface="Arial" panose="020B0604020202020204" pitchFamily="34" charset="0"/>
            </a:endParaRPr>
          </a:p>
          <a:p>
            <a:pPr algn="just"/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maths progress through 1-to-1 conversations</a:t>
            </a:r>
          </a:p>
        </p:txBody>
      </p:sp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Shape 53" descr="Template-blue.jpg"/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65088" y="61915"/>
            <a:ext cx="9026525" cy="6730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Shape 54" descr="corner.png"/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Shape 58"/>
          <p:cNvSpPr txBox="1">
            <a:spLocks noGrp="1"/>
          </p:cNvSpPr>
          <p:nvPr>
            <p:ph type="ftr" idx="11"/>
          </p:nvPr>
        </p:nvSpPr>
        <p:spPr>
          <a:xfrm>
            <a:off x="3124201" y="6356353"/>
            <a:ext cx="2895599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342909" marR="0" lvl="1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17" marR="0" lvl="2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26" marR="0" lvl="3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34" marR="0" lvl="4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43" marR="0" lvl="5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51" marR="0" lvl="6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60" marR="0" lvl="7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69" marR="0" lvl="8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10" name="Shape 132" descr="logo-01.png"/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71823" y="281412"/>
            <a:ext cx="1046636" cy="11302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 userDrawn="1"/>
        </p:nvSpPr>
        <p:spPr>
          <a:xfrm>
            <a:off x="174002" y="4770438"/>
            <a:ext cx="2846291" cy="1107996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fontAlgn="base">
              <a:defRPr/>
            </a:pPr>
            <a:r>
              <a:rPr lang="en-GB" sz="6600" b="1" kern="1200" dirty="0">
                <a:solidFill>
                  <a:prstClr val="white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  <a:r>
              <a:rPr lang="en-GB" sz="6600" b="1" kern="1200" dirty="0">
                <a:solidFill>
                  <a:prstClr val="black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52400" y="4776789"/>
            <a:ext cx="2854569" cy="1171575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5643836" y="4776788"/>
            <a:ext cx="3196004" cy="1192212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5141" y="1473624"/>
            <a:ext cx="8298474" cy="2749550"/>
          </a:xfrm>
        </p:spPr>
        <p:txBody>
          <a:bodyPr/>
          <a:lstStyle>
            <a:lvl1pPr marL="112544" indent="0" algn="ctr">
              <a:buNone/>
              <a:defRPr sz="4505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195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6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6.png"/><Relationship Id="rId5" Type="http://schemas.openxmlformats.org/officeDocument/2006/relationships/hyperlink" Target="https://mathsframe.co.uk/en/resources/resource/477/Multiplication-Tables-Check" TargetMode="Externa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95141" y="2451312"/>
            <a:ext cx="8298474" cy="1955376"/>
          </a:xfrm>
        </p:spPr>
        <p:txBody>
          <a:bodyPr>
            <a:normAutofit fontScale="85000" lnSpcReduction="10000"/>
          </a:bodyPr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Year 4 Multiplication Tables Check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Presentation for Parents, Carers &amp; Guardians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AD22F3B0-BBDC-464D-AF67-4B8B4DBD3A1F}"/>
              </a:ext>
            </a:extLst>
          </p:cNvPr>
          <p:cNvSpPr txBox="1">
            <a:spLocks/>
          </p:cNvSpPr>
          <p:nvPr/>
        </p:nvSpPr>
        <p:spPr>
          <a:xfrm>
            <a:off x="8145438" y="6334311"/>
            <a:ext cx="998562" cy="4226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12544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6600" kern="1200">
                <a:solidFill>
                  <a:schemeClr val="bg1"/>
                </a:solidFill>
                <a:latin typeface="Bryant Bold" panose="020B050304000002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ntroduc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3604" y="5248174"/>
            <a:ext cx="930442" cy="93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0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6323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What is the purpose of the multiplication tables check?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443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To determine whether year 4 pupils can fluently recall their multiplication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tables up to 12x12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is essential for future success in mathematics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.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To help schools to identify pupils who require additional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support with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their multiplication tables.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The DfE will create a report on overall results across all schools in England to measure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progress and improvements.</a:t>
            </a:r>
            <a:br>
              <a:rPr lang="en-US" dirty="0" smtClean="0">
                <a:latin typeface="Arial" charset="0"/>
                <a:ea typeface="Arial" charset="0"/>
                <a:cs typeface="Arial" charset="0"/>
              </a:rPr>
            </a:br>
            <a:endParaRPr lang="en-GB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1356" y="4824663"/>
            <a:ext cx="978568" cy="97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21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3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6327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When the multiplication tables check will be carried out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4436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There will be </a:t>
            </a:r>
            <a:r>
              <a:rPr lang="en-GB" b="1" dirty="0">
                <a:solidFill>
                  <a:srgbClr val="388CDA"/>
                </a:solidFill>
                <a:latin typeface="Arial" charset="0"/>
                <a:ea typeface="Arial" charset="0"/>
                <a:cs typeface="Arial" charset="0"/>
              </a:rPr>
              <a:t>3-week window in June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 for the administration of the check. </a:t>
            </a:r>
          </a:p>
          <a:p>
            <a:pPr marL="342900" indent="-342900">
              <a:buFont typeface="Arial" charset="0"/>
              <a:buChar char="•"/>
            </a:pP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There is </a:t>
            </a:r>
            <a:r>
              <a:rPr lang="en-GB" b="1" dirty="0">
                <a:solidFill>
                  <a:srgbClr val="388CDA"/>
                </a:solidFill>
                <a:latin typeface="Arial" charset="0"/>
                <a:ea typeface="Arial" charset="0"/>
                <a:cs typeface="Arial" charset="0"/>
              </a:rPr>
              <a:t>no set day 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to administer the 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check.</a:t>
            </a:r>
            <a:br>
              <a:rPr lang="en-GB" dirty="0" smtClean="0">
                <a:latin typeface="Arial" charset="0"/>
                <a:ea typeface="Arial" charset="0"/>
                <a:cs typeface="Arial" charset="0"/>
              </a:rPr>
            </a:br>
            <a:endParaRPr lang="en-GB" dirty="0" smtClean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Teachers will make decisions as to when the checks are carried out with children, within the given </a:t>
            </a:r>
            <a:r>
              <a:rPr lang="en-GB" b="1" dirty="0">
                <a:solidFill>
                  <a:srgbClr val="388CDA"/>
                </a:solidFill>
                <a:latin typeface="Arial" charset="0"/>
                <a:ea typeface="Arial" charset="0"/>
                <a:cs typeface="Arial" charset="0"/>
              </a:rPr>
              <a:t>3-week window in </a:t>
            </a:r>
            <a:r>
              <a:rPr lang="en-GB" b="1" dirty="0" smtClean="0">
                <a:solidFill>
                  <a:srgbClr val="388CDA"/>
                </a:solidFill>
                <a:latin typeface="Arial" charset="0"/>
                <a:ea typeface="Arial" charset="0"/>
                <a:cs typeface="Arial" charset="0"/>
              </a:rPr>
              <a:t>June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.</a:t>
            </a: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endParaRPr lang="en-GB" dirty="0">
              <a:solidFill>
                <a:srgbClr val="388CDA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Children are not expected to take the check at the same time. 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This is a statutory assessment and all eligible children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in England are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required to partake, in the same manner as they would for KS1 and KS2 National Testing (SATs)</a:t>
            </a:r>
          </a:p>
        </p:txBody>
      </p:sp>
      <p:pic>
        <p:nvPicPr>
          <p:cNvPr id="2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1099" y="5046045"/>
            <a:ext cx="1055570" cy="1055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99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5750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How the multiplication tables check is carried out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4436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The check will be </a:t>
            </a:r>
            <a:r>
              <a:rPr lang="en-GB" b="1" dirty="0">
                <a:solidFill>
                  <a:srgbClr val="388CDA"/>
                </a:solidFill>
                <a:latin typeface="Arial" charset="0"/>
                <a:ea typeface="Arial" charset="0"/>
                <a:cs typeface="Arial" charset="0"/>
              </a:rPr>
              <a:t>fully digital 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and take place on screen. 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 At Mosley, this will more than likely be on </a:t>
            </a:r>
            <a:r>
              <a:rPr lang="en-GB" dirty="0" err="1" smtClean="0">
                <a:latin typeface="Arial" charset="0"/>
                <a:ea typeface="Arial" charset="0"/>
                <a:cs typeface="Arial" charset="0"/>
              </a:rPr>
              <a:t>Ipads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.</a:t>
            </a: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However, children 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will 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also have the option to use laptops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and desktops.</a:t>
            </a: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Answers will be entered using a keyboard or by pressing digits 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on a touchscreen, 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using an on-screen number pad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.  In cases where children have chosen to use laptops 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and desktops, 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answers will be entered using 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a mouse 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or touchpad. </a:t>
            </a: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endParaRPr lang="en-GB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4096" y="4795788"/>
            <a:ext cx="1122947" cy="11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775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9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5750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How the multiplication tables check is carried out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443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Under standard 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administration 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the multiplication check will take </a:t>
            </a:r>
            <a:r>
              <a:rPr lang="en-GB" b="1" dirty="0">
                <a:solidFill>
                  <a:srgbClr val="388CDA"/>
                </a:solidFill>
                <a:latin typeface="Arial" charset="0"/>
                <a:ea typeface="Arial" charset="0"/>
                <a:cs typeface="Arial" charset="0"/>
              </a:rPr>
              <a:t>less than 5 minutes per pupil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. </a:t>
            </a:r>
          </a:p>
          <a:p>
            <a:pPr marL="342900" indent="-342900">
              <a:buFont typeface="Arial" charset="0"/>
              <a:buChar char="•"/>
            </a:pP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Children will get </a:t>
            </a:r>
            <a:r>
              <a:rPr lang="en-GB" b="1" dirty="0">
                <a:solidFill>
                  <a:srgbClr val="388CDA"/>
                </a:solidFill>
                <a:latin typeface="Arial" charset="0"/>
                <a:ea typeface="Arial" charset="0"/>
                <a:cs typeface="Arial" charset="0"/>
              </a:rPr>
              <a:t>6 seconds</a:t>
            </a:r>
            <a:r>
              <a:rPr lang="en-GB" dirty="0">
                <a:solidFill>
                  <a:srgbClr val="388CDA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from the time the question appears to input their 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answer </a:t>
            </a:r>
            <a:r>
              <a:rPr lang="en-GB" b="1" dirty="0" smtClean="0">
                <a:latin typeface="Arial" charset="0"/>
                <a:ea typeface="Arial" charset="0"/>
                <a:cs typeface="Arial" charset="0"/>
              </a:rPr>
              <a:t>AND</a:t>
            </a:r>
            <a:r>
              <a:rPr lang="en-GB" dirty="0" smtClean="0">
                <a:latin typeface="Arial" charset="0"/>
                <a:ea typeface="Arial" charset="0"/>
                <a:cs typeface="Arial" charset="0"/>
              </a:rPr>
              <a:t> press ‘enter’. </a:t>
            </a: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endParaRPr lang="en-GB" dirty="0"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There will be </a:t>
            </a:r>
            <a:r>
              <a:rPr lang="en-GB" b="1" dirty="0">
                <a:solidFill>
                  <a:srgbClr val="388CDA"/>
                </a:solidFill>
                <a:latin typeface="Arial" charset="0"/>
                <a:ea typeface="Arial" charset="0"/>
                <a:cs typeface="Arial" charset="0"/>
              </a:rPr>
              <a:t>25 questions</a:t>
            </a:r>
            <a:r>
              <a:rPr lang="en-GB" dirty="0">
                <a:latin typeface="Arial" charset="0"/>
                <a:ea typeface="Arial" charset="0"/>
                <a:cs typeface="Arial" charset="0"/>
              </a:rPr>
              <a:t> with a 3 second pause in-between questions. </a:t>
            </a:r>
          </a:p>
        </p:txBody>
      </p:sp>
      <p:pic>
        <p:nvPicPr>
          <p:cNvPr id="2" name="Slid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4453" y="5146657"/>
            <a:ext cx="926082" cy="92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584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3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1749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The questions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868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Each pupil will be </a:t>
            </a:r>
            <a:r>
              <a:rPr lang="en-GB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randomly assigned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set of questions.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will be repeated questions across different checks each year, but no more than 30% of questions will be repeated in any two checks.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will </a:t>
            </a:r>
            <a:r>
              <a:rPr lang="en-GB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 face multiplication statements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the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check,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related division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facts.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Pupils will not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be able to see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their individual results when they complete the check.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Slid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0179" y="5005137"/>
            <a:ext cx="99060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33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6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205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During the check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868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will always be questions from the 3, 4, 5, 6, 7, 8, 9, 11 and 12 multiplication tables in each check.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will be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no questions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from the 1 times table 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i.e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1 x 8 or 8 x 1).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6, 7, 8, 9 and 12 times tables are more likely to be asked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will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only be a maximum of 7 questions from the 2, 5 and 10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times tables.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Reversal of questions will not feature in the same check. </a:t>
            </a:r>
          </a:p>
        </p:txBody>
      </p:sp>
      <p:pic>
        <p:nvPicPr>
          <p:cNvPr id="2" name="Slid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2222" y="4966636"/>
            <a:ext cx="1048351" cy="1048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947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3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3005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Multiplication table limits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86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multiplication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tables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are classified by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first number in the question.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example,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x 3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= would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fall within the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8 times table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26" name="Picture 2" descr="2018 Times Tables and Multiplciation Check Table">
            <a:extLst>
              <a:ext uri="{FF2B5EF4-FFF2-40B4-BE49-F238E27FC236}">
                <a16:creationId xmlns:a16="http://schemas.microsoft.com/office/drawing/2014/main" id="{AC1EB3E2-6455-4118-A9B6-19F18C6160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7" r="29270" b="5548"/>
          <a:stretch/>
        </p:blipFill>
        <p:spPr bwMode="auto">
          <a:xfrm>
            <a:off x="2250141" y="1996031"/>
            <a:ext cx="4643718" cy="4192383"/>
          </a:xfrm>
          <a:prstGeom prst="rect">
            <a:avLst/>
          </a:prstGeom>
          <a:ex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</p:pic>
      <p:pic>
        <p:nvPicPr>
          <p:cNvPr id="2" name="Slid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1849" y="5074921"/>
            <a:ext cx="920816" cy="92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4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2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3685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Questions more likely to appear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868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following 11 multiplication questions are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more likely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be asked: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6 x 6, 6 x 7, 6 x 8, 6 x 9, 6 x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b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7 x 8, 7 x 9, 7 x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b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8 x 9, 8 x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b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12 x 12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Slid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345" y="4629752"/>
            <a:ext cx="1067602" cy="106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15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7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Before the check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4436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can practise before taking the check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will be a ‘try it out’ area the children can use to become familiar with the timings and layout of the check.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On the run up to the 3 week assessment window opening in June, children will be able to take a ‘mock’ version of the MTC and teachers will use this to alleviate any anxieties / concerns children may have and familiarise the children with the structure of the assessment and ‘look and feel’ of the MTC platform.</a:t>
            </a:r>
            <a:b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Teachers may decide NOT to tell children exactly when they are about to undertake the REAL assessment so as to avoid unnecessary apprehensions.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5220" y="5265019"/>
            <a:ext cx="894347" cy="89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27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1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7391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How the school teaches times tables so pupils learn instant recall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8689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Teaching times tables facts first: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Counting and looking for patterns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Repeated addition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Multiplication is commutative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Multiplication is the inverse of division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Number families 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(The following slides will go into each of these teaching strategies in more detail for your information.)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of different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representations: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Concrete manipulatives such as counters or multilink cubes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Pictorial representations such as arrays</a:t>
            </a:r>
          </a:p>
        </p:txBody>
      </p:sp>
      <p:pic>
        <p:nvPicPr>
          <p:cNvPr id="2" name="Slid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4453" y="5339162"/>
            <a:ext cx="868330" cy="86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58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8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6417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Multiplication is </a:t>
            </a: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commutative </a:t>
            </a:r>
            <a:b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(can be completed in any order to produce the same answer)</a:t>
            </a:r>
            <a:endParaRPr lang="en-GB" i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278552" y="1409585"/>
            <a:ext cx="8586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3 x 2 is the same as 2 x 3.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Children need to understand that multiplication can be completed in any order to produce the same answer. Sometimes this link needs to be made explicit.  </a:t>
            </a:r>
          </a:p>
        </p:txBody>
      </p:sp>
      <p:pic>
        <p:nvPicPr>
          <p:cNvPr id="2050" name="Picture 2" descr="Using arrays to help teach your child times tables">
            <a:extLst>
              <a:ext uri="{FF2B5EF4-FFF2-40B4-BE49-F238E27FC236}">
                <a16:creationId xmlns:a16="http://schemas.microsoft.com/office/drawing/2014/main" id="{8312602D-E100-4EF1-9808-C1715ABE2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990" y="3104026"/>
            <a:ext cx="3610020" cy="319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10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4493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Multiplication is the inverse of division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86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20 ÷ 5 = 4 can be worked out because 5 x 4 = 20.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Using pictorial representations (such as arrays) is useful here for children to see the link between multiplication and division.  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06234A54-7A12-4BB9-BA19-28D837C112BD}"/>
              </a:ext>
            </a:extLst>
          </p:cNvPr>
          <p:cNvGrpSpPr/>
          <p:nvPr/>
        </p:nvGrpSpPr>
        <p:grpSpPr>
          <a:xfrm rot="10800000" flipV="1">
            <a:off x="2999034" y="2956318"/>
            <a:ext cx="680186" cy="2691380"/>
            <a:chOff x="6781800" y="719667"/>
            <a:chExt cx="889000" cy="3567240"/>
          </a:xfrm>
        </p:grpSpPr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1EC04DD7-70B2-4B22-9029-4D5FF8853177}"/>
                </a:ext>
              </a:extLst>
            </p:cNvPr>
            <p:cNvGrpSpPr/>
            <p:nvPr/>
          </p:nvGrpSpPr>
          <p:grpSpPr>
            <a:xfrm>
              <a:off x="6781800" y="719667"/>
              <a:ext cx="889000" cy="3567240"/>
              <a:chOff x="6781800" y="719667"/>
              <a:chExt cx="889000" cy="3567240"/>
            </a:xfrm>
          </p:grpSpPr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9CDD5EC3-A857-46FB-BBFF-64901060B540}"/>
                  </a:ext>
                </a:extLst>
              </p:cNvPr>
              <p:cNvSpPr/>
              <p:nvPr/>
            </p:nvSpPr>
            <p:spPr>
              <a:xfrm>
                <a:off x="6781800" y="71966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E2FF5DAF-50C6-4621-B26C-0B3D4EBFDD59}"/>
                  </a:ext>
                </a:extLst>
              </p:cNvPr>
              <p:cNvSpPr/>
              <p:nvPr/>
            </p:nvSpPr>
            <p:spPr>
              <a:xfrm>
                <a:off x="6781800" y="161428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4FA4AF05-B7BC-4946-9DE5-D5AF3CB3B628}"/>
                  </a:ext>
                </a:extLst>
              </p:cNvPr>
              <p:cNvSpPr/>
              <p:nvPr/>
            </p:nvSpPr>
            <p:spPr>
              <a:xfrm>
                <a:off x="6781800" y="250328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97A6992-1ED6-42CD-92A1-E0F7D0A909B5}"/>
                  </a:ext>
                </a:extLst>
              </p:cNvPr>
              <p:cNvSpPr/>
              <p:nvPr/>
            </p:nvSpPr>
            <p:spPr>
              <a:xfrm>
                <a:off x="6781800" y="339790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5BCCED27-1644-463D-A2DC-892708F322BC}"/>
                </a:ext>
              </a:extLst>
            </p:cNvPr>
            <p:cNvSpPr/>
            <p:nvPr/>
          </p:nvSpPr>
          <p:spPr>
            <a:xfrm>
              <a:off x="6873027" y="832530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0536255B-2706-493F-9B1B-08E6761A7D68}"/>
                </a:ext>
              </a:extLst>
            </p:cNvPr>
            <p:cNvSpPr/>
            <p:nvPr/>
          </p:nvSpPr>
          <p:spPr>
            <a:xfrm>
              <a:off x="6867483" y="1719714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AD44240D-7D0E-4330-A0C3-F007FC59CA93}"/>
                </a:ext>
              </a:extLst>
            </p:cNvPr>
            <p:cNvSpPr/>
            <p:nvPr/>
          </p:nvSpPr>
          <p:spPr>
            <a:xfrm>
              <a:off x="6878570" y="2595840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76170B95-4773-4C9C-93D5-161A48BA5755}"/>
                </a:ext>
              </a:extLst>
            </p:cNvPr>
            <p:cNvSpPr/>
            <p:nvPr/>
          </p:nvSpPr>
          <p:spPr>
            <a:xfrm>
              <a:off x="6867482" y="3494677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5BFF39D8-E85B-4DA7-B8F7-D3ABAEC73770}"/>
              </a:ext>
            </a:extLst>
          </p:cNvPr>
          <p:cNvGrpSpPr/>
          <p:nvPr/>
        </p:nvGrpSpPr>
        <p:grpSpPr>
          <a:xfrm rot="10800000" flipV="1">
            <a:off x="1766161" y="2956318"/>
            <a:ext cx="680186" cy="2691380"/>
            <a:chOff x="6781800" y="719667"/>
            <a:chExt cx="889000" cy="3567240"/>
          </a:xfrm>
        </p:grpSpPr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3F04B8B1-05CF-4FB0-A349-7FE6E3E0F612}"/>
                </a:ext>
              </a:extLst>
            </p:cNvPr>
            <p:cNvGrpSpPr/>
            <p:nvPr/>
          </p:nvGrpSpPr>
          <p:grpSpPr>
            <a:xfrm>
              <a:off x="6781800" y="719667"/>
              <a:ext cx="889000" cy="3567240"/>
              <a:chOff x="6781800" y="719667"/>
              <a:chExt cx="889000" cy="3567240"/>
            </a:xfrm>
          </p:grpSpPr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318E4D37-08F6-4806-8AF4-927D5124AD23}"/>
                  </a:ext>
                </a:extLst>
              </p:cNvPr>
              <p:cNvSpPr/>
              <p:nvPr/>
            </p:nvSpPr>
            <p:spPr>
              <a:xfrm>
                <a:off x="6781800" y="71966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id="{5992E18E-3FE4-41A8-B1DD-562BCC75464E}"/>
                  </a:ext>
                </a:extLst>
              </p:cNvPr>
              <p:cNvSpPr/>
              <p:nvPr/>
            </p:nvSpPr>
            <p:spPr>
              <a:xfrm>
                <a:off x="6781800" y="161428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12" name="Rectangle 111">
                <a:extLst>
                  <a:ext uri="{FF2B5EF4-FFF2-40B4-BE49-F238E27FC236}">
                    <a16:creationId xmlns:a16="http://schemas.microsoft.com/office/drawing/2014/main" id="{64FF789C-52AA-4E65-BF9A-8577F0453448}"/>
                  </a:ext>
                </a:extLst>
              </p:cNvPr>
              <p:cNvSpPr/>
              <p:nvPr/>
            </p:nvSpPr>
            <p:spPr>
              <a:xfrm>
                <a:off x="6781800" y="250328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13" name="Rectangle 112">
                <a:extLst>
                  <a:ext uri="{FF2B5EF4-FFF2-40B4-BE49-F238E27FC236}">
                    <a16:creationId xmlns:a16="http://schemas.microsoft.com/office/drawing/2014/main" id="{9051DDE6-88EA-4A5F-945E-EEF3E6AB9186}"/>
                  </a:ext>
                </a:extLst>
              </p:cNvPr>
              <p:cNvSpPr/>
              <p:nvPr/>
            </p:nvSpPr>
            <p:spPr>
              <a:xfrm>
                <a:off x="6781800" y="339790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39EA5281-E1EE-43A3-9A55-7287442C00BD}"/>
                </a:ext>
              </a:extLst>
            </p:cNvPr>
            <p:cNvSpPr/>
            <p:nvPr/>
          </p:nvSpPr>
          <p:spPr>
            <a:xfrm>
              <a:off x="6873027" y="832530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A4BFDDA9-AA8A-46FF-A419-2B75FDDDDEB3}"/>
                </a:ext>
              </a:extLst>
            </p:cNvPr>
            <p:cNvSpPr/>
            <p:nvPr/>
          </p:nvSpPr>
          <p:spPr>
            <a:xfrm>
              <a:off x="6867483" y="1719714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4C43B625-2914-444F-A1CA-006C58FDCD78}"/>
                </a:ext>
              </a:extLst>
            </p:cNvPr>
            <p:cNvSpPr/>
            <p:nvPr/>
          </p:nvSpPr>
          <p:spPr>
            <a:xfrm>
              <a:off x="6878570" y="2595840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B793B4F8-E9ED-49E4-B531-C45CAD230C67}"/>
                </a:ext>
              </a:extLst>
            </p:cNvPr>
            <p:cNvSpPr/>
            <p:nvPr/>
          </p:nvSpPr>
          <p:spPr>
            <a:xfrm>
              <a:off x="6867482" y="3494677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6AE9E26E-398D-48A9-9295-E78D39368670}"/>
              </a:ext>
            </a:extLst>
          </p:cNvPr>
          <p:cNvGrpSpPr/>
          <p:nvPr/>
        </p:nvGrpSpPr>
        <p:grpSpPr>
          <a:xfrm rot="10800000" flipV="1">
            <a:off x="4231907" y="2959813"/>
            <a:ext cx="680186" cy="2691380"/>
            <a:chOff x="6781800" y="719667"/>
            <a:chExt cx="889000" cy="3567240"/>
          </a:xfrm>
        </p:grpSpPr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6960E34C-3C15-4B63-A36A-A85299AE517C}"/>
                </a:ext>
              </a:extLst>
            </p:cNvPr>
            <p:cNvGrpSpPr/>
            <p:nvPr/>
          </p:nvGrpSpPr>
          <p:grpSpPr>
            <a:xfrm>
              <a:off x="6781800" y="719667"/>
              <a:ext cx="889000" cy="3567240"/>
              <a:chOff x="6781800" y="719667"/>
              <a:chExt cx="889000" cy="3567240"/>
            </a:xfrm>
          </p:grpSpPr>
          <p:sp>
            <p:nvSpPr>
              <p:cNvPr id="120" name="Rectangle 119">
                <a:extLst>
                  <a:ext uri="{FF2B5EF4-FFF2-40B4-BE49-F238E27FC236}">
                    <a16:creationId xmlns:a16="http://schemas.microsoft.com/office/drawing/2014/main" id="{E4E9CCC2-2085-4511-8CAB-96A849DD2DD1}"/>
                  </a:ext>
                </a:extLst>
              </p:cNvPr>
              <p:cNvSpPr/>
              <p:nvPr/>
            </p:nvSpPr>
            <p:spPr>
              <a:xfrm>
                <a:off x="6781800" y="71966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85AB091C-91F4-448F-954D-0303FE2014B6}"/>
                  </a:ext>
                </a:extLst>
              </p:cNvPr>
              <p:cNvSpPr/>
              <p:nvPr/>
            </p:nvSpPr>
            <p:spPr>
              <a:xfrm>
                <a:off x="6781800" y="161428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id="{8A12AD98-D638-4C9B-9FE6-8E0039BCCB61}"/>
                  </a:ext>
                </a:extLst>
              </p:cNvPr>
              <p:cNvSpPr/>
              <p:nvPr/>
            </p:nvSpPr>
            <p:spPr>
              <a:xfrm>
                <a:off x="6781800" y="250328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23" name="Rectangle 122">
                <a:extLst>
                  <a:ext uri="{FF2B5EF4-FFF2-40B4-BE49-F238E27FC236}">
                    <a16:creationId xmlns:a16="http://schemas.microsoft.com/office/drawing/2014/main" id="{C7404240-5427-40B6-807E-F9A7357506E3}"/>
                  </a:ext>
                </a:extLst>
              </p:cNvPr>
              <p:cNvSpPr/>
              <p:nvPr/>
            </p:nvSpPr>
            <p:spPr>
              <a:xfrm>
                <a:off x="6781800" y="339790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116" name="Oval 115">
              <a:extLst>
                <a:ext uri="{FF2B5EF4-FFF2-40B4-BE49-F238E27FC236}">
                  <a16:creationId xmlns:a16="http://schemas.microsoft.com/office/drawing/2014/main" id="{90CFB84B-BFED-4467-B008-67CD4100DA78}"/>
                </a:ext>
              </a:extLst>
            </p:cNvPr>
            <p:cNvSpPr/>
            <p:nvPr/>
          </p:nvSpPr>
          <p:spPr>
            <a:xfrm>
              <a:off x="6873027" y="832530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64D735C9-6EA1-4FA2-8AF6-9A9C9EA1DE9F}"/>
                </a:ext>
              </a:extLst>
            </p:cNvPr>
            <p:cNvSpPr/>
            <p:nvPr/>
          </p:nvSpPr>
          <p:spPr>
            <a:xfrm>
              <a:off x="6867483" y="1719714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8" name="Oval 117">
              <a:extLst>
                <a:ext uri="{FF2B5EF4-FFF2-40B4-BE49-F238E27FC236}">
                  <a16:creationId xmlns:a16="http://schemas.microsoft.com/office/drawing/2014/main" id="{EFEFB591-69C6-4252-BE1A-00DE43E289A1}"/>
                </a:ext>
              </a:extLst>
            </p:cNvPr>
            <p:cNvSpPr/>
            <p:nvPr/>
          </p:nvSpPr>
          <p:spPr>
            <a:xfrm>
              <a:off x="6878570" y="2595840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9" name="Oval 118">
              <a:extLst>
                <a:ext uri="{FF2B5EF4-FFF2-40B4-BE49-F238E27FC236}">
                  <a16:creationId xmlns:a16="http://schemas.microsoft.com/office/drawing/2014/main" id="{017C418C-1271-4EED-A043-4E4EECC9A0DD}"/>
                </a:ext>
              </a:extLst>
            </p:cNvPr>
            <p:cNvSpPr/>
            <p:nvPr/>
          </p:nvSpPr>
          <p:spPr>
            <a:xfrm>
              <a:off x="6867482" y="3494677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2C748120-42FA-44C4-AF55-B4AD011D2830}"/>
              </a:ext>
            </a:extLst>
          </p:cNvPr>
          <p:cNvGrpSpPr/>
          <p:nvPr/>
        </p:nvGrpSpPr>
        <p:grpSpPr>
          <a:xfrm rot="10800000" flipV="1">
            <a:off x="5464779" y="2959814"/>
            <a:ext cx="680186" cy="2691380"/>
            <a:chOff x="6781800" y="719667"/>
            <a:chExt cx="889000" cy="3567240"/>
          </a:xfrm>
        </p:grpSpPr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id="{8E793E8E-5226-4251-9D7D-17EFB3C9522B}"/>
                </a:ext>
              </a:extLst>
            </p:cNvPr>
            <p:cNvGrpSpPr/>
            <p:nvPr/>
          </p:nvGrpSpPr>
          <p:grpSpPr>
            <a:xfrm>
              <a:off x="6781800" y="719667"/>
              <a:ext cx="889000" cy="3567240"/>
              <a:chOff x="6781800" y="719667"/>
              <a:chExt cx="889000" cy="3567240"/>
            </a:xfrm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F82D1B1B-4078-4FD8-9817-78E4BA83E9B6}"/>
                  </a:ext>
                </a:extLst>
              </p:cNvPr>
              <p:cNvSpPr/>
              <p:nvPr/>
            </p:nvSpPr>
            <p:spPr>
              <a:xfrm>
                <a:off x="6781800" y="71966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98C0C417-0E62-483F-AAB9-69837917896F}"/>
                  </a:ext>
                </a:extLst>
              </p:cNvPr>
              <p:cNvSpPr/>
              <p:nvPr/>
            </p:nvSpPr>
            <p:spPr>
              <a:xfrm>
                <a:off x="6781800" y="161428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344EA3F3-19CC-4A52-8643-3762F15B443C}"/>
                  </a:ext>
                </a:extLst>
              </p:cNvPr>
              <p:cNvSpPr/>
              <p:nvPr/>
            </p:nvSpPr>
            <p:spPr>
              <a:xfrm>
                <a:off x="6781800" y="250328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id="{8685E4CF-635F-4384-B81E-D14142DEEC72}"/>
                  </a:ext>
                </a:extLst>
              </p:cNvPr>
              <p:cNvSpPr/>
              <p:nvPr/>
            </p:nvSpPr>
            <p:spPr>
              <a:xfrm>
                <a:off x="6781800" y="339790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8CB74598-65A0-4E53-8B48-E341C7A4E2FA}"/>
                </a:ext>
              </a:extLst>
            </p:cNvPr>
            <p:cNvSpPr/>
            <p:nvPr/>
          </p:nvSpPr>
          <p:spPr>
            <a:xfrm>
              <a:off x="6873027" y="832530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DA78DD9B-9076-4D5D-BA62-BDA1743A8C4D}"/>
                </a:ext>
              </a:extLst>
            </p:cNvPr>
            <p:cNvSpPr/>
            <p:nvPr/>
          </p:nvSpPr>
          <p:spPr>
            <a:xfrm>
              <a:off x="6867483" y="1719714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F1FBF98C-281B-40EA-BD76-FB140FC7755D}"/>
                </a:ext>
              </a:extLst>
            </p:cNvPr>
            <p:cNvSpPr/>
            <p:nvPr/>
          </p:nvSpPr>
          <p:spPr>
            <a:xfrm>
              <a:off x="6878570" y="2595840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2FB97990-74D6-4797-B4E1-ED5424099371}"/>
                </a:ext>
              </a:extLst>
            </p:cNvPr>
            <p:cNvSpPr/>
            <p:nvPr/>
          </p:nvSpPr>
          <p:spPr>
            <a:xfrm>
              <a:off x="6867482" y="3494677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8A408BAD-6CEC-461A-BDC5-1A61ABF42C5D}"/>
              </a:ext>
            </a:extLst>
          </p:cNvPr>
          <p:cNvGrpSpPr/>
          <p:nvPr/>
        </p:nvGrpSpPr>
        <p:grpSpPr>
          <a:xfrm rot="10800000" flipV="1">
            <a:off x="6697650" y="2910588"/>
            <a:ext cx="680186" cy="2691380"/>
            <a:chOff x="6781800" y="719667"/>
            <a:chExt cx="889000" cy="3567240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910D7E6B-5246-46D6-95FC-5F325C8A23F1}"/>
                </a:ext>
              </a:extLst>
            </p:cNvPr>
            <p:cNvGrpSpPr/>
            <p:nvPr/>
          </p:nvGrpSpPr>
          <p:grpSpPr>
            <a:xfrm>
              <a:off x="6781800" y="719667"/>
              <a:ext cx="889000" cy="3567240"/>
              <a:chOff x="6781800" y="719667"/>
              <a:chExt cx="889000" cy="3567240"/>
            </a:xfrm>
          </p:grpSpPr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8A6CB76C-65EC-476E-BCDD-F13A5F210C6F}"/>
                  </a:ext>
                </a:extLst>
              </p:cNvPr>
              <p:cNvSpPr/>
              <p:nvPr/>
            </p:nvSpPr>
            <p:spPr>
              <a:xfrm>
                <a:off x="6781800" y="71966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41" name="Rectangle 140">
                <a:extLst>
                  <a:ext uri="{FF2B5EF4-FFF2-40B4-BE49-F238E27FC236}">
                    <a16:creationId xmlns:a16="http://schemas.microsoft.com/office/drawing/2014/main" id="{86B7680B-74CD-4619-9370-209A56F811E4}"/>
                  </a:ext>
                </a:extLst>
              </p:cNvPr>
              <p:cNvSpPr/>
              <p:nvPr/>
            </p:nvSpPr>
            <p:spPr>
              <a:xfrm>
                <a:off x="6781800" y="161428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E96D2D19-D354-44A7-9954-08521AC0FCA8}"/>
                  </a:ext>
                </a:extLst>
              </p:cNvPr>
              <p:cNvSpPr/>
              <p:nvPr/>
            </p:nvSpPr>
            <p:spPr>
              <a:xfrm>
                <a:off x="6781800" y="250328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98B3DE02-1169-4B5C-A6C8-24B1EAF4D05C}"/>
                  </a:ext>
                </a:extLst>
              </p:cNvPr>
              <p:cNvSpPr/>
              <p:nvPr/>
            </p:nvSpPr>
            <p:spPr>
              <a:xfrm>
                <a:off x="6781800" y="3397907"/>
                <a:ext cx="889000" cy="889000"/>
              </a:xfrm>
              <a:prstGeom prst="rect">
                <a:avLst/>
              </a:prstGeom>
              <a:ln w="381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136" name="Oval 135">
              <a:extLst>
                <a:ext uri="{FF2B5EF4-FFF2-40B4-BE49-F238E27FC236}">
                  <a16:creationId xmlns:a16="http://schemas.microsoft.com/office/drawing/2014/main" id="{E9F9E09B-01BB-4A57-AC6F-2A1CFAADE3F2}"/>
                </a:ext>
              </a:extLst>
            </p:cNvPr>
            <p:cNvSpPr/>
            <p:nvPr/>
          </p:nvSpPr>
          <p:spPr>
            <a:xfrm>
              <a:off x="6873027" y="832530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7" name="Oval 136">
              <a:extLst>
                <a:ext uri="{FF2B5EF4-FFF2-40B4-BE49-F238E27FC236}">
                  <a16:creationId xmlns:a16="http://schemas.microsoft.com/office/drawing/2014/main" id="{6A023E18-0921-4D9F-A058-6332F774C300}"/>
                </a:ext>
              </a:extLst>
            </p:cNvPr>
            <p:cNvSpPr/>
            <p:nvPr/>
          </p:nvSpPr>
          <p:spPr>
            <a:xfrm>
              <a:off x="6867483" y="1719714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8" name="Oval 137">
              <a:extLst>
                <a:ext uri="{FF2B5EF4-FFF2-40B4-BE49-F238E27FC236}">
                  <a16:creationId xmlns:a16="http://schemas.microsoft.com/office/drawing/2014/main" id="{F51D0BB6-5F11-4F4E-ADF0-7A7AE13908E2}"/>
                </a:ext>
              </a:extLst>
            </p:cNvPr>
            <p:cNvSpPr/>
            <p:nvPr/>
          </p:nvSpPr>
          <p:spPr>
            <a:xfrm>
              <a:off x="6878570" y="2595840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9" name="Oval 138">
              <a:extLst>
                <a:ext uri="{FF2B5EF4-FFF2-40B4-BE49-F238E27FC236}">
                  <a16:creationId xmlns:a16="http://schemas.microsoft.com/office/drawing/2014/main" id="{A45DAB6A-9F1A-48EC-8E28-D10923F104CD}"/>
                </a:ext>
              </a:extLst>
            </p:cNvPr>
            <p:cNvSpPr/>
            <p:nvPr/>
          </p:nvSpPr>
          <p:spPr>
            <a:xfrm>
              <a:off x="6867482" y="3494677"/>
              <a:ext cx="695459" cy="69545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09369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Number families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86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4 x 5 = 20, 5 x 4 = 20, 20 ÷ 5 = 4, 20 ÷ 4 = 5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Due to their commutative understanding, children should also be able to see whole number families. For many children this will need to be pointed out and discussed. </a:t>
            </a:r>
          </a:p>
        </p:txBody>
      </p:sp>
      <p:pic>
        <p:nvPicPr>
          <p:cNvPr id="3" name="Picture 2" descr="A picture containing light&#10;&#10;Description automatically generated">
            <a:extLst>
              <a:ext uri="{FF2B5EF4-FFF2-40B4-BE49-F238E27FC236}">
                <a16:creationId xmlns:a16="http://schemas.microsoft.com/office/drawing/2014/main" id="{A1276198-AF57-4641-BB14-335D676CC1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32" t="12852" r="31636" b="20877"/>
          <a:stretch/>
        </p:blipFill>
        <p:spPr>
          <a:xfrm>
            <a:off x="3307976" y="3239321"/>
            <a:ext cx="2528048" cy="2545978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DB8379E-BA5F-4562-8A28-1026C3E1F708}"/>
              </a:ext>
            </a:extLst>
          </p:cNvPr>
          <p:cNvCxnSpPr>
            <a:cxnSpLocks/>
          </p:cNvCxnSpPr>
          <p:nvPr/>
        </p:nvCxnSpPr>
        <p:spPr>
          <a:xfrm>
            <a:off x="4374776" y="5256380"/>
            <a:ext cx="406560" cy="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E54ABC7C-D4CC-4280-89B3-9A8B568920E7}"/>
              </a:ext>
            </a:extLst>
          </p:cNvPr>
          <p:cNvSpPr/>
          <p:nvPr/>
        </p:nvSpPr>
        <p:spPr>
          <a:xfrm>
            <a:off x="3744268" y="5071714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C09096C-143D-4BD5-AC02-8C0EB24F8017}"/>
              </a:ext>
            </a:extLst>
          </p:cNvPr>
          <p:cNvSpPr/>
          <p:nvPr/>
        </p:nvSpPr>
        <p:spPr>
          <a:xfrm>
            <a:off x="5098938" y="5071714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454DD1-8580-418B-B0AF-53F52772486E}"/>
              </a:ext>
            </a:extLst>
          </p:cNvPr>
          <p:cNvSpPr/>
          <p:nvPr/>
        </p:nvSpPr>
        <p:spPr>
          <a:xfrm>
            <a:off x="4351427" y="3693853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247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2287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Using known facts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868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7 x 12 = ?</a:t>
            </a:r>
          </a:p>
          <a:p>
            <a:pPr algn="ctr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 know 7 x 11 = 77</a:t>
            </a: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Therefore, 77 + 7 = 84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By using known facts from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‘easier’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times tables, children should be able to find answers with increasing speed. </a:t>
            </a:r>
          </a:p>
        </p:txBody>
      </p:sp>
    </p:spTree>
    <p:extLst>
      <p:ext uri="{BB962C8B-B14F-4D97-AF65-F5344CB8AC3E}">
        <p14:creationId xmlns:p14="http://schemas.microsoft.com/office/powerpoint/2010/main" val="133307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4083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Example multiplication table check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868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website will give you an idea of the speed at which children will be asked questions. 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mathsframe.co.uk/en/resources/resource/477/Multiplication-Tables-Check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On this resource, you will be able to download your child’s results and analyse the questions answered correctly / incorrectly.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On Times Table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Rockstars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, the </a:t>
            </a:r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Soundcheck</a:t>
            </a:r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game option also closely mimics the MTC.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Slide 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67351" y="4831882"/>
            <a:ext cx="99060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68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85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8738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How can I support my child in preparing for their multiplication tables check?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8689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Firstly, a positive attitude goes a long way – so as much encouragement and support as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possible.</a:t>
            </a:r>
            <a:b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Some further tips: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times tables fun;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Climb stairs counting in multiples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Play verbal times tables games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Listen to and learn times tables songs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Play </a:t>
            </a:r>
            <a:r>
              <a:rPr lang="en-US" sz="16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 </a:t>
            </a:r>
            <a:r>
              <a:rPr lang="en-US" sz="1600" dirty="0" err="1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games </a:t>
            </a:r>
            <a:endParaRPr lang="en-US" sz="1600" dirty="0" smtClean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TTRS / Times Table Test practice homework is completed </a:t>
            </a:r>
            <a:r>
              <a:rPr lang="en-US" sz="1600" u="sng" dirty="0" smtClean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every week</a:t>
            </a:r>
            <a:r>
              <a:rPr lang="en-US" sz="1600" dirty="0" smtClean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600" dirty="0" smtClean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6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Talk directly to your child’s class teacher if you have any worries (try not </a:t>
            </a:r>
            <a:r>
              <a:rPr lang="en-US" sz="1600" dirty="0" smtClean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so away from your child so as not to </a:t>
            </a:r>
            <a:r>
              <a:rPr lang="en-US" sz="16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worry </a:t>
            </a:r>
            <a:r>
              <a:rPr lang="en-US" sz="1600" dirty="0" smtClean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them);</a:t>
            </a:r>
            <a:endParaRPr lang="en-US" sz="16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Encourage your child to talk to yourself, their teacher or another adult they trust if they express persisting anxieties about the check. Remember that a small amount of anxiety is normal and not </a:t>
            </a:r>
            <a:r>
              <a:rPr lang="en-US" sz="1600" dirty="0" smtClean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harmful and teachers will work very hard to make the MTC as seamless a process as possible.</a:t>
            </a:r>
            <a:endParaRPr lang="en-US" sz="16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77777" y="1850457"/>
            <a:ext cx="978568" cy="97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196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1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255181" y="650204"/>
            <a:ext cx="6045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Remember this about the multiplication tables check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344453" y="1072701"/>
            <a:ext cx="85868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check will focus on what they know about times </a:t>
            </a:r>
            <a:r>
              <a:rPr lang="en-GB" b="1" dirty="0" smtClean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tables only.</a:t>
            </a:r>
            <a:endParaRPr lang="en-GB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won’t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reflect their understanding of wider mathematical topics. 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check is </a:t>
            </a:r>
            <a:r>
              <a:rPr lang="en-GB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</a:t>
            </a:r>
            <a:r>
              <a:rPr lang="en-GB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 minutes long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most children, the check will last for a maximum of 5 minutes.  When they have finished, they will not need to repeat 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check.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Slide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4846" y="5072514"/>
            <a:ext cx="1000225" cy="10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791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503788EED44BB30DABA2AD4120B4" ma:contentTypeVersion="17" ma:contentTypeDescription="Create a new document." ma:contentTypeScope="" ma:versionID="de7aeef66f7e1e533e12063a7a5eb314">
  <xsd:schema xmlns:xsd="http://www.w3.org/2001/XMLSchema" xmlns:xs="http://www.w3.org/2001/XMLSchema" xmlns:p="http://schemas.microsoft.com/office/2006/metadata/properties" xmlns:ns3="8157f216-c3ae-4904-8302-e9f240569ff1" targetNamespace="http://schemas.microsoft.com/office/2006/metadata/properties" ma:root="true" ma:fieldsID="ddccac44939e8566ee8bffd98077098f" ns3:_="">
    <xsd:import namespace="8157f216-c3ae-4904-8302-e9f240569ff1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3:CloudMigratorOriginId" minOccurs="0"/>
                <xsd:element ref="ns3:FileHash" minOccurs="0"/>
                <xsd:element ref="ns3:CloudMigratorVersion" minOccurs="0"/>
                <xsd:element ref="ns3:UniqueSourceRef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57f216-c3ae-4904-8302-e9f240569ff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  <xsd:element name="CloudMigratorOriginId" ma:index="11" nillable="true" ma:displayName="CloudMigratorOriginId" ma:internalName="CloudMigratorOriginId">
      <xsd:simpleType>
        <xsd:restriction base="dms:Note">
          <xsd:maxLength value="255"/>
        </xsd:restriction>
      </xsd:simpleType>
    </xsd:element>
    <xsd:element name="FileHash" ma:index="12" nillable="true" ma:displayName="FileHash" ma:internalName="FileHash">
      <xsd:simpleType>
        <xsd:restriction base="dms:Note">
          <xsd:maxLength value="255"/>
        </xsd:restriction>
      </xsd:simpleType>
    </xsd:element>
    <xsd:element name="CloudMigratorVersion" ma:index="13" nillable="true" ma:displayName="CloudMigratorVersion" ma:internalName="CloudMigratorVersion">
      <xsd:simpleType>
        <xsd:restriction base="dms:Note">
          <xsd:maxLength value="255"/>
        </xsd:restriction>
      </xsd:simpleType>
    </xsd:element>
    <xsd:element name="UniqueSourceRef" ma:index="14" nillable="true" ma:displayName="UniqueSourceRef" ma:internalName="UniqueSourceRef">
      <xsd:simpleType>
        <xsd:restriction base="dms:Note">
          <xsd:maxLength value="255"/>
        </xsd:restriction>
      </xsd:simpleType>
    </xsd:element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loudMigratorOriginId xmlns="8157f216-c3ae-4904-8302-e9f240569ff1" xsi:nil="true"/>
    <CloudMigratorVersion xmlns="8157f216-c3ae-4904-8302-e9f240569ff1" xsi:nil="true"/>
    <UniqueSourceRef xmlns="8157f216-c3ae-4904-8302-e9f240569ff1" xsi:nil="true"/>
    <FileHash xmlns="8157f216-c3ae-4904-8302-e9f240569ff1" xsi:nil="true"/>
  </documentManagement>
</p:properties>
</file>

<file path=customXml/itemProps1.xml><?xml version="1.0" encoding="utf-8"?>
<ds:datastoreItem xmlns:ds="http://schemas.openxmlformats.org/officeDocument/2006/customXml" ds:itemID="{C10225D2-5850-481E-9703-0F03D92E231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7DA0FA6-A065-4410-97BD-DB2AAC73B8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157f216-c3ae-4904-8302-e9f240569f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73842C2-EEA1-4F2F-9499-4936A2FB2C12}">
  <ds:schemaRefs>
    <ds:schemaRef ds:uri="8157f216-c3ae-4904-8302-e9f240569ff1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15576</TotalTime>
  <Words>1299</Words>
  <Application>Microsoft Office PowerPoint</Application>
  <PresentationFormat>On-screen Show (4:3)</PresentationFormat>
  <Paragraphs>154</Paragraphs>
  <Slides>18</Slides>
  <Notes>18</Notes>
  <HiddenSlides>0</HiddenSlides>
  <MMClips>14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9" baseType="lpstr">
      <vt:lpstr>MS PGothic</vt:lpstr>
      <vt:lpstr>Arial</vt:lpstr>
      <vt:lpstr>Arial </vt:lpstr>
      <vt:lpstr>Bryant Bold</vt:lpstr>
      <vt:lpstr>Bryant Regular</vt:lpstr>
      <vt:lpstr>Calibri</vt:lpstr>
      <vt:lpstr>Calibri Light</vt:lpstr>
      <vt:lpstr>Source Sans Pro</vt:lpstr>
      <vt:lpstr>Tahoma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Baxter, Mr M (Mosley Primary School)</cp:lastModifiedBy>
  <cp:revision>532</cp:revision>
  <cp:lastPrinted>2021-11-09T12:46:01Z</cp:lastPrinted>
  <dcterms:created xsi:type="dcterms:W3CDTF">2018-09-08T23:27:11Z</dcterms:created>
  <dcterms:modified xsi:type="dcterms:W3CDTF">2021-11-11T11:18:50Z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0x0101004433503788EED44BB30DABA2AD4120B4</vt:lpwstr>
  </property>
</Properties>
</file>