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1" r:id="rId12"/>
    <p:sldId id="272" r:id="rId13"/>
    <p:sldId id="266" r:id="rId14"/>
    <p:sldId id="270" r:id="rId15"/>
    <p:sldId id="268" r:id="rId16"/>
    <p:sldId id="26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ss Amour" initials="RA" lastIdx="1" clrIdx="0">
    <p:extLst>
      <p:ext uri="{19B8F6BF-5375-455C-9EA6-DF929625EA0E}">
        <p15:presenceInfo xmlns:p15="http://schemas.microsoft.com/office/powerpoint/2012/main" userId="S::ross.amour@perspectivere.co.uk::634ee4c7-13bf-40ab-9d3e-d18573fa1a6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CC00"/>
    <a:srgbClr val="FF3399"/>
    <a:srgbClr val="CCFFFF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55BAD-C093-472A-8B02-65EB1E07A5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F3CB23-46F4-4D94-AB1F-AAF0AF3B32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701E0C-E5C7-4D6C-A925-83640C03A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2942-0926-4055-8246-D6AC161C286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740D15-0A7C-4A40-A065-363419CF7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111B90-4C59-4378-86BB-E36777777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9DE78-EFBD-4089-B092-72243EFB8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751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1F3BC-4E5A-4E5F-9665-89E5F3FF3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73DE82-8CA3-413A-B585-E182AFBCE1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9EDD3C-13F9-48DA-B185-C4BAC66EB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2942-0926-4055-8246-D6AC161C286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B1967-BEF5-44D9-828F-9EF7B4D1B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8BAC0-25FB-41BE-94B9-474566747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9DE78-EFBD-4089-B092-72243EFB8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5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1C3679-36D9-45A1-939B-1A258EA47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802596-F50B-46CA-B9A7-1027C5952B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62BCCA-C380-49AD-B848-A6349E268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2942-0926-4055-8246-D6AC161C286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B51192-BF2F-4D5D-88BB-ED89E61C9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BB3E1B-E7A5-4DC0-B91B-E0D2CEA72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9DE78-EFBD-4089-B092-72243EFB8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347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1AF5-1DEB-49B8-922B-5076DC744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AB4DB-DC0D-4EA1-A270-4BE346894F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2956A1-392E-40B8-854A-00EEB72070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5A3FBE-D655-497A-B247-F1FFCB80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2942-0926-4055-8246-D6AC161C286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AF8C8B-36B4-438D-9D44-D4F733A1D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2FD9CE-FFC2-475C-8920-B1757FFEC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9DE78-EFBD-4089-B092-72243EFB8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695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C0429C-16D0-4318-9EB0-9C10B032B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45EE6D-7195-47A0-A6F9-FE98F349A0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B2BBF2-045A-4A9A-8BCC-E68EE93F1E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555958-61C8-4839-BDF8-D47711FBC1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650713-05F8-4BFD-ABBF-EE76658874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C058D88-8EE6-4FB3-94B4-403597FAA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2942-0926-4055-8246-D6AC161C286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86DD8A-5E8F-426E-94F2-35E0B496D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4564A7-B159-4B9E-A6AB-98EE44EC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9DE78-EFBD-4089-B092-72243EFB8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353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A8A96-13D1-4066-8DD2-5FF6DA7AE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8E0FA2-6918-4881-8ECF-507FDCAE5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2942-0926-4055-8246-D6AC161C286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D62E35-EC6D-404D-83C9-B3BF2EC75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18A9ED-474D-4476-95A6-F8678E327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9DE78-EFBD-4089-B092-72243EFB8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724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858958-F7B5-42BD-B239-40A274375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2942-0926-4055-8246-D6AC161C286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F9F058-1CCC-4AB4-89CE-6108C4167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E65923-7CCE-48E9-B433-34DFE75BC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9DE78-EFBD-4089-B092-72243EFB8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889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771B3-E663-44E0-8AE4-EA0FB3F57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FD40E9-739D-4240-90CA-C042351BB8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E452E-7F0F-433F-9966-627F7FB105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845281-7AE7-4FE6-AAD8-E12385B62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2942-0926-4055-8246-D6AC161C286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CBCABE-A0FC-42D6-BB63-D48738073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264D79-7344-44CD-AC1F-B17854762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9DE78-EFBD-4089-B092-72243EFB8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799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CF079-C579-45A7-8096-4C1220591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1BBE81-D2A3-4C19-A4B0-F263E88633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B70932-94BB-49DD-80C9-1C7C037CC0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1DBAF3-600F-45A5-A991-69345A8D2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2942-0926-4055-8246-D6AC161C286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50BD08-03F5-49D9-8F7C-8B305E55B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B6538D-E0BA-42ED-BF1D-44DC18FA0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9DE78-EFBD-4089-B092-72243EFB8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40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5CAFD-4876-4218-A1AE-4A6D86D58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119586-2E6A-4375-A393-A504F526BD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F22A5B-9959-4275-B95F-67EEA1366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2942-0926-4055-8246-D6AC161C286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553DCF-A58D-4231-AF82-E6A76CE3C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4B2E60-13BC-4155-AD04-17A7E88D9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9DE78-EFBD-4089-B092-72243EFB8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703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CD86E26-8246-45EC-98D1-56BE649A9C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BF1F8C-2CA2-45EB-AB71-31CA985700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D98C7F-AEDD-47D3-BFC8-F66541D21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2942-0926-4055-8246-D6AC161C286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56BA9E-942A-405B-A544-3AF44F039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D0BF9-BDD5-4590-BC1D-B3F8A3E25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9DE78-EFBD-4089-B092-72243EFB8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601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3F4B34-A3E4-4759-B4ED-32939EB0A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32A5BE-9164-4101-9614-62EB7BC3B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22991C-0A6B-459F-AEAF-EFCBDA8065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5E2942-0926-4055-8246-D6AC161C286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0E9E96-2C5B-41D5-80DF-337C437BB3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FAF3F9-F177-4A2D-A0C1-21B9B51571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9DE78-EFBD-4089-B092-72243EFB8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344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youtu.be/shlSQrleibs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wxRMoHynvy0" TargetMode="External"/><Relationship Id="rId2" Type="http://schemas.openxmlformats.org/officeDocument/2006/relationships/hyperlink" Target="https://youtu.be/tKUEQFXXfYY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" TargetMode="External"/><Relationship Id="rId2" Type="http://schemas.openxmlformats.org/officeDocument/2006/relationships/hyperlink" Target="https://www.littlewandlelettersandsounds.org.uk/resources/for-parents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phonicsbloom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09CFC-D3BD-4521-A2D3-AC63EB67A7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60588"/>
            <a:ext cx="9144000" cy="2387600"/>
          </a:xfrm>
        </p:spPr>
        <p:txBody>
          <a:bodyPr>
            <a:normAutofit/>
          </a:bodyPr>
          <a:lstStyle/>
          <a:p>
            <a:r>
              <a:rPr lang="en-GB" b="1" dirty="0"/>
              <a:t>A Guide to Phonics:</a:t>
            </a:r>
            <a:br>
              <a:rPr lang="en-GB" b="1" dirty="0"/>
            </a:br>
            <a:r>
              <a:rPr lang="en-GB" sz="4000" b="1" dirty="0"/>
              <a:t>Supporting Children to Learn to Read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842F48-16F4-45D1-91B0-091D3EEF44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23975" y="294482"/>
            <a:ext cx="9144000" cy="1655762"/>
          </a:xfrm>
        </p:spPr>
        <p:txBody>
          <a:bodyPr/>
          <a:lstStyle/>
          <a:p>
            <a:endParaRPr lang="en-GB" dirty="0"/>
          </a:p>
          <a:p>
            <a:r>
              <a:rPr lang="en-GB" b="1" dirty="0">
                <a:solidFill>
                  <a:srgbClr val="0070C0"/>
                </a:solidFill>
              </a:rPr>
              <a:t>The Mosley Academy</a:t>
            </a:r>
          </a:p>
        </p:txBody>
      </p:sp>
      <p:pic>
        <p:nvPicPr>
          <p:cNvPr id="1026" name="Picture 2" descr="The Mosley Academy - Home">
            <a:extLst>
              <a:ext uri="{FF2B5EF4-FFF2-40B4-BE49-F238E27FC236}">
                <a16:creationId xmlns:a16="http://schemas.microsoft.com/office/drawing/2014/main" id="{B766DA14-5754-4C9C-B3E6-C2B67B8A98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975" y="1122363"/>
            <a:ext cx="3048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373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DB019-F6BC-46BC-8E11-3E9ADA4A8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What is Phonics?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B8B560-135C-4876-96BF-E0920C3E72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896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Phonics is considered to be one of the most secure and best evidenced methods for teaching children to learn to read.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Learning to read is based on 2 dimensions:</a:t>
            </a:r>
          </a:p>
          <a:p>
            <a:pPr marL="0" indent="0" algn="ctr">
              <a:buNone/>
            </a:pPr>
            <a:r>
              <a:rPr lang="en-GB" sz="3600" b="1" dirty="0">
                <a:solidFill>
                  <a:srgbClr val="0070C0"/>
                </a:solidFill>
              </a:rPr>
              <a:t>Word Reading                        Language Comprehension</a:t>
            </a:r>
          </a:p>
          <a:p>
            <a:pPr marL="0" indent="0" algn="ctr">
              <a:buNone/>
            </a:pPr>
            <a:r>
              <a:rPr lang="en-GB" sz="3600" b="1" dirty="0">
                <a:solidFill>
                  <a:srgbClr val="0070C0"/>
                </a:solidFill>
              </a:rPr>
              <a:t>        </a:t>
            </a:r>
            <a:r>
              <a:rPr lang="en-GB" dirty="0">
                <a:solidFill>
                  <a:srgbClr val="0070C0"/>
                </a:solidFill>
              </a:rPr>
              <a:t>Talk</a:t>
            </a:r>
          </a:p>
          <a:p>
            <a:pPr marL="0" indent="0" algn="ctr">
              <a:buNone/>
            </a:pPr>
            <a:r>
              <a:rPr lang="en-GB" b="1" dirty="0">
                <a:solidFill>
                  <a:srgbClr val="0070C0"/>
                </a:solidFill>
              </a:rPr>
              <a:t>                                                                 </a:t>
            </a:r>
            <a:r>
              <a:rPr lang="en-GB" dirty="0">
                <a:solidFill>
                  <a:srgbClr val="0070C0"/>
                </a:solidFill>
              </a:rPr>
              <a:t>Development of vocab + language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</a:rPr>
              <a:t>                                                                  Fiction, non-fiction, poems, rhyme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</a:rPr>
              <a:t>                                          Reading for pleasure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F56DE8-20F6-4D68-A407-098DC1D8B915}"/>
              </a:ext>
            </a:extLst>
          </p:cNvPr>
          <p:cNvSpPr txBox="1"/>
          <p:nvPr/>
        </p:nvSpPr>
        <p:spPr>
          <a:xfrm>
            <a:off x="1209675" y="3924300"/>
            <a:ext cx="47434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Decoding print</a:t>
            </a:r>
          </a:p>
          <a:p>
            <a:r>
              <a:rPr lang="en-GB" sz="2800" dirty="0">
                <a:solidFill>
                  <a:srgbClr val="0070C0"/>
                </a:solidFill>
              </a:rPr>
              <a:t>Letter-sound correspondences</a:t>
            </a:r>
          </a:p>
          <a:p>
            <a:r>
              <a:rPr lang="en-GB" sz="2800" dirty="0">
                <a:solidFill>
                  <a:srgbClr val="0070C0"/>
                </a:solidFill>
              </a:rPr>
              <a:t>Tricky words</a:t>
            </a:r>
          </a:p>
        </p:txBody>
      </p:sp>
    </p:spTree>
    <p:extLst>
      <p:ext uri="{BB962C8B-B14F-4D97-AF65-F5344CB8AC3E}">
        <p14:creationId xmlns:p14="http://schemas.microsoft.com/office/powerpoint/2010/main" val="150480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AA8F3-8F58-4A1A-84A6-04E6146B6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Terminology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2ACAA3-B137-4E7A-BF92-31997328C5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5426"/>
            <a:ext cx="11029950" cy="523875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8000" b="1" dirty="0">
                <a:highlight>
                  <a:srgbClr val="FFFF00"/>
                </a:highlight>
              </a:rPr>
              <a:t>Phoneme: </a:t>
            </a:r>
            <a:r>
              <a:rPr lang="en-GB" sz="8000" dirty="0"/>
              <a:t>The smallest unit of sound.</a:t>
            </a:r>
            <a:endParaRPr lang="en-GB" sz="8000" b="1" dirty="0"/>
          </a:p>
          <a:p>
            <a:pPr marL="0" indent="0">
              <a:buNone/>
            </a:pPr>
            <a:endParaRPr lang="en-GB" sz="8000" b="1" dirty="0">
              <a:highlight>
                <a:srgbClr val="FFFF00"/>
              </a:highlight>
            </a:endParaRPr>
          </a:p>
          <a:p>
            <a:pPr marL="0" indent="0">
              <a:buNone/>
            </a:pPr>
            <a:r>
              <a:rPr lang="en-GB" sz="8000" b="1" dirty="0" err="1">
                <a:highlight>
                  <a:srgbClr val="FFFF00"/>
                </a:highlight>
              </a:rPr>
              <a:t>Grapheme:</a:t>
            </a:r>
            <a:r>
              <a:rPr lang="en-GB" sz="8000" dirty="0" err="1"/>
              <a:t>A</a:t>
            </a:r>
            <a:r>
              <a:rPr lang="en-GB" sz="8000" dirty="0"/>
              <a:t> letter or group of letters that represent a single sound.</a:t>
            </a:r>
          </a:p>
          <a:p>
            <a:pPr marL="0" indent="0">
              <a:buNone/>
            </a:pPr>
            <a:endParaRPr lang="en-GB" sz="8000" dirty="0"/>
          </a:p>
          <a:p>
            <a:pPr marL="0" indent="0">
              <a:buNone/>
            </a:pPr>
            <a:r>
              <a:rPr lang="en-GB" sz="8000" b="1" dirty="0">
                <a:highlight>
                  <a:srgbClr val="FFFF00"/>
                </a:highlight>
              </a:rPr>
              <a:t>Digraph:</a:t>
            </a:r>
            <a:r>
              <a:rPr lang="en-GB" sz="8000" dirty="0"/>
              <a:t>2 letters that make 1 sound e.g. ‘ai’ in ‘rain.’ </a:t>
            </a:r>
          </a:p>
          <a:p>
            <a:pPr marL="0" indent="0">
              <a:buNone/>
            </a:pPr>
            <a:endParaRPr lang="en-GB" sz="8000" dirty="0"/>
          </a:p>
          <a:p>
            <a:pPr marL="0" indent="0">
              <a:buNone/>
            </a:pPr>
            <a:r>
              <a:rPr lang="en-GB" sz="8000" b="1" dirty="0">
                <a:highlight>
                  <a:srgbClr val="FFFF00"/>
                </a:highlight>
              </a:rPr>
              <a:t>Trigraph:</a:t>
            </a:r>
            <a:r>
              <a:rPr lang="en-GB" sz="8000" dirty="0"/>
              <a:t>3 letters that make 1 sound e.g. ‘</a:t>
            </a:r>
            <a:r>
              <a:rPr lang="en-GB" sz="8000" dirty="0" err="1"/>
              <a:t>igh</a:t>
            </a:r>
            <a:r>
              <a:rPr lang="en-GB" sz="8000" dirty="0"/>
              <a:t>’ in ‘night.’ </a:t>
            </a:r>
          </a:p>
          <a:p>
            <a:pPr marL="0" indent="0">
              <a:buNone/>
            </a:pPr>
            <a:endParaRPr lang="en-GB" sz="8000" dirty="0"/>
          </a:p>
          <a:p>
            <a:pPr marL="0" indent="0">
              <a:buNone/>
            </a:pPr>
            <a:r>
              <a:rPr lang="en-GB" sz="8000" b="1" dirty="0" err="1">
                <a:highlight>
                  <a:srgbClr val="FFFF00"/>
                </a:highlight>
              </a:rPr>
              <a:t>Blending:</a:t>
            </a:r>
            <a:r>
              <a:rPr lang="en-GB" sz="8000" dirty="0" err="1"/>
              <a:t>Merging</a:t>
            </a:r>
            <a:r>
              <a:rPr lang="en-GB" sz="8000" dirty="0"/>
              <a:t> sounds together to read a word e.g. ‘c-a-t’ = ‘cat.’</a:t>
            </a:r>
          </a:p>
          <a:p>
            <a:pPr marL="0" indent="0">
              <a:buNone/>
            </a:pPr>
            <a:endParaRPr lang="en-GB" sz="8000" dirty="0"/>
          </a:p>
          <a:p>
            <a:pPr marL="0" indent="0">
              <a:buNone/>
            </a:pPr>
            <a:r>
              <a:rPr lang="en-GB" sz="8000" b="1" dirty="0" err="1">
                <a:highlight>
                  <a:srgbClr val="FFFF00"/>
                </a:highlight>
              </a:rPr>
              <a:t>Segmenting:</a:t>
            </a:r>
            <a:r>
              <a:rPr lang="en-GB" sz="8000" dirty="0" err="1"/>
              <a:t>Breaking</a:t>
            </a:r>
            <a:r>
              <a:rPr lang="en-GB" sz="8000" dirty="0"/>
              <a:t> up the sounds in words for spelling e.g. ‘pot’ = ‘p-o-t.’ </a:t>
            </a:r>
          </a:p>
          <a:p>
            <a:pPr marL="0" indent="0">
              <a:buNone/>
            </a:pPr>
            <a:endParaRPr lang="en-GB" sz="8000" b="1" dirty="0"/>
          </a:p>
          <a:p>
            <a:pPr marL="0" indent="0">
              <a:buNone/>
            </a:pPr>
            <a:r>
              <a:rPr lang="en-GB" sz="8000" b="1" dirty="0" err="1">
                <a:highlight>
                  <a:srgbClr val="FFFF00"/>
                </a:highlight>
              </a:rPr>
              <a:t>Decoding:</a:t>
            </a:r>
            <a:r>
              <a:rPr lang="en-GB" sz="8000" dirty="0" err="1"/>
              <a:t>Recognising</a:t>
            </a:r>
            <a:r>
              <a:rPr lang="en-GB" sz="8000" dirty="0"/>
              <a:t> the letters and saying each sound in turn for blending. </a:t>
            </a:r>
          </a:p>
          <a:p>
            <a:pPr marL="0" indent="0">
              <a:buNone/>
            </a:pPr>
            <a:endParaRPr lang="en-GB" sz="8000" b="1" dirty="0"/>
          </a:p>
          <a:p>
            <a:pPr marL="0" indent="0">
              <a:buNone/>
            </a:pPr>
            <a:r>
              <a:rPr lang="en-GB" sz="8000" b="1" dirty="0" err="1">
                <a:highlight>
                  <a:srgbClr val="FFFF00"/>
                </a:highlight>
              </a:rPr>
              <a:t>Encoding:</a:t>
            </a:r>
            <a:r>
              <a:rPr lang="en-GB" sz="8000" dirty="0" err="1"/>
              <a:t>Identifying</a:t>
            </a:r>
            <a:r>
              <a:rPr lang="en-GB" sz="8000" dirty="0"/>
              <a:t> the sounds in the words e.g. </a:t>
            </a:r>
            <a:r>
              <a:rPr lang="en-GB" sz="6600" dirty="0"/>
              <a:t>‘pot’ = ‘p-o-t.’ </a:t>
            </a:r>
          </a:p>
          <a:p>
            <a:pPr marL="0" indent="0">
              <a:buNone/>
            </a:pPr>
            <a:endParaRPr lang="en-GB" sz="6500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600" b="1" dirty="0"/>
              <a:t>                      </a:t>
            </a:r>
          </a:p>
          <a:p>
            <a:pPr marL="0" indent="0">
              <a:buNone/>
            </a:pPr>
            <a:endParaRPr lang="en-GB" sz="36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902351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48386-3943-485B-997B-361219F0C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Little </a:t>
            </a:r>
            <a:r>
              <a:rPr lang="en-GB" b="1" dirty="0" err="1">
                <a:solidFill>
                  <a:schemeClr val="accent1"/>
                </a:solidFill>
              </a:rPr>
              <a:t>Wandle</a:t>
            </a:r>
            <a:r>
              <a:rPr lang="en-GB" b="1" dirty="0">
                <a:solidFill>
                  <a:schemeClr val="accent1"/>
                </a:solidFill>
              </a:rPr>
              <a:t>: Letters and Sounds Revised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3D4E7D-53CE-4FF7-98B0-A02C52608E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2250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Our new scheme this academic year!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Carefully sequenced phonics</a:t>
            </a:r>
          </a:p>
          <a:p>
            <a:pPr marL="0" indent="0">
              <a:buNone/>
            </a:pPr>
            <a:r>
              <a:rPr lang="en-GB" dirty="0"/>
              <a:t>learning, with accompanying</a:t>
            </a:r>
          </a:p>
          <a:p>
            <a:pPr marL="0" indent="0">
              <a:buNone/>
            </a:pPr>
            <a:r>
              <a:rPr lang="en-GB" dirty="0"/>
              <a:t>visuals and mnemonics.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Group reading practise sessions</a:t>
            </a:r>
          </a:p>
          <a:p>
            <a:pPr marL="0" indent="0">
              <a:buNone/>
            </a:pPr>
            <a:r>
              <a:rPr lang="en-GB" dirty="0"/>
              <a:t>3x week with books carefully </a:t>
            </a:r>
          </a:p>
          <a:p>
            <a:pPr marL="0" indent="0">
              <a:buNone/>
            </a:pPr>
            <a:r>
              <a:rPr lang="en-GB" dirty="0"/>
              <a:t>matched to your child’s phonic </a:t>
            </a:r>
          </a:p>
          <a:p>
            <a:pPr marL="0" indent="0">
              <a:buNone/>
            </a:pPr>
            <a:r>
              <a:rPr lang="en-GB" dirty="0"/>
              <a:t>knowledge.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945107-A0A1-4975-8AD4-305916E775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1260" y="2141537"/>
            <a:ext cx="3034413" cy="43513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7FBC651-7B42-44E9-8732-4887D56163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9809" y="2136619"/>
            <a:ext cx="3134481" cy="4356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507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D822B-49A9-4929-B3D8-1260E792D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Phases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6D918C-3AE1-44F4-910D-3DE8D67357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Phonics can be divided into 5 key phases:</a:t>
            </a:r>
          </a:p>
          <a:p>
            <a:pPr marL="0" indent="0">
              <a:buNone/>
            </a:pPr>
            <a:endParaRPr lang="en-GB" dirty="0"/>
          </a:p>
          <a:p>
            <a:pPr marL="0" indent="0" algn="just">
              <a:buNone/>
            </a:pPr>
            <a:r>
              <a:rPr lang="en-GB" dirty="0">
                <a:solidFill>
                  <a:srgbClr val="FF3399"/>
                </a:solidFill>
              </a:rPr>
              <a:t>Phase 1 </a:t>
            </a:r>
            <a:r>
              <a:rPr lang="en-GB" dirty="0"/>
              <a:t>– Nursery/Recap in Reception</a:t>
            </a:r>
          </a:p>
          <a:p>
            <a:pPr marL="0" indent="0" algn="just">
              <a:buNone/>
            </a:pPr>
            <a:r>
              <a:rPr lang="en-GB" dirty="0">
                <a:solidFill>
                  <a:srgbClr val="00CC99"/>
                </a:solidFill>
              </a:rPr>
              <a:t>Phase 2 </a:t>
            </a:r>
            <a:r>
              <a:rPr lang="en-GB" dirty="0"/>
              <a:t>– Reception</a:t>
            </a:r>
          </a:p>
          <a:p>
            <a:pPr marL="0" indent="0" algn="just">
              <a:buNone/>
            </a:pPr>
            <a:r>
              <a:rPr lang="en-GB" dirty="0">
                <a:solidFill>
                  <a:srgbClr val="00B0F0"/>
                </a:solidFill>
              </a:rPr>
              <a:t>Phase 3 </a:t>
            </a:r>
            <a:r>
              <a:rPr lang="en-GB" dirty="0"/>
              <a:t>– Reception</a:t>
            </a:r>
          </a:p>
          <a:p>
            <a:pPr marL="0" indent="0" algn="just">
              <a:buNone/>
            </a:pPr>
            <a:r>
              <a:rPr lang="en-GB" dirty="0">
                <a:solidFill>
                  <a:srgbClr val="FFC000"/>
                </a:solidFill>
              </a:rPr>
              <a:t>Phase 4 </a:t>
            </a:r>
            <a:r>
              <a:rPr lang="en-GB" dirty="0"/>
              <a:t>– Reception + Y1</a:t>
            </a:r>
          </a:p>
          <a:p>
            <a:pPr marL="0" indent="0" algn="just">
              <a:buNone/>
            </a:pPr>
            <a:r>
              <a:rPr lang="en-GB" dirty="0">
                <a:solidFill>
                  <a:srgbClr val="FF0000"/>
                </a:solidFill>
              </a:rPr>
              <a:t>Phase 5 </a:t>
            </a:r>
            <a:r>
              <a:rPr lang="en-GB" dirty="0"/>
              <a:t>– Y1/Recap in Y2</a:t>
            </a:r>
          </a:p>
        </p:txBody>
      </p:sp>
    </p:spTree>
    <p:extLst>
      <p:ext uri="{BB962C8B-B14F-4D97-AF65-F5344CB8AC3E}">
        <p14:creationId xmlns:p14="http://schemas.microsoft.com/office/powerpoint/2010/main" val="1919218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032D4-5B50-4BF2-8CD4-73BDAF52B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Phase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51B8FD-2F1C-44EC-9145-8B20F19808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Typically taught in Nursery.</a:t>
            </a:r>
          </a:p>
          <a:p>
            <a:r>
              <a:rPr lang="en-GB" dirty="0"/>
              <a:t>Focuses on pre-phonics skills: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000" dirty="0">
                <a:solidFill>
                  <a:srgbClr val="FF3399"/>
                </a:solidFill>
              </a:rPr>
              <a:t>Sound discrimination                                          </a:t>
            </a:r>
            <a:r>
              <a:rPr lang="en-GB" sz="3000" dirty="0">
                <a:solidFill>
                  <a:srgbClr val="00B050"/>
                </a:solidFill>
              </a:rPr>
              <a:t>Rhyme</a:t>
            </a:r>
            <a:r>
              <a:rPr lang="en-GB" sz="3000" dirty="0">
                <a:solidFill>
                  <a:srgbClr val="FF3399"/>
                </a:solidFill>
              </a:rPr>
              <a:t> </a:t>
            </a:r>
          </a:p>
          <a:p>
            <a:pPr marL="0" indent="0">
              <a:buNone/>
            </a:pPr>
            <a:r>
              <a:rPr lang="en-GB" sz="3000" dirty="0">
                <a:solidFill>
                  <a:srgbClr val="FF3399"/>
                </a:solidFill>
              </a:rPr>
              <a:t>                              </a:t>
            </a:r>
          </a:p>
          <a:p>
            <a:pPr marL="0" indent="0">
              <a:buNone/>
            </a:pPr>
            <a:r>
              <a:rPr lang="en-GB" sz="3000" dirty="0">
                <a:solidFill>
                  <a:srgbClr val="FF3399"/>
                </a:solidFill>
              </a:rPr>
              <a:t>                                        </a:t>
            </a:r>
            <a:r>
              <a:rPr lang="en-GB" sz="3000" dirty="0">
                <a:solidFill>
                  <a:srgbClr val="FFCC00"/>
                </a:solidFill>
              </a:rPr>
              <a:t>Initial sounds</a:t>
            </a:r>
          </a:p>
          <a:p>
            <a:pPr marL="0" indent="0">
              <a:buNone/>
            </a:pPr>
            <a:r>
              <a:rPr lang="en-GB" sz="3000" dirty="0">
                <a:solidFill>
                  <a:srgbClr val="FF3399"/>
                </a:solidFill>
              </a:rPr>
              <a:t> </a:t>
            </a:r>
            <a:r>
              <a:rPr lang="en-GB" sz="3000" dirty="0">
                <a:solidFill>
                  <a:srgbClr val="FF0000"/>
                </a:solidFill>
              </a:rPr>
              <a:t>Body percussion</a:t>
            </a:r>
          </a:p>
          <a:p>
            <a:pPr marL="0" indent="0">
              <a:buNone/>
            </a:pPr>
            <a:r>
              <a:rPr lang="en-GB" sz="3000" dirty="0">
                <a:solidFill>
                  <a:srgbClr val="FF3399"/>
                </a:solidFill>
              </a:rPr>
              <a:t>                                                                             </a:t>
            </a:r>
            <a:r>
              <a:rPr lang="en-GB" sz="3000" dirty="0">
                <a:solidFill>
                  <a:srgbClr val="0070C0"/>
                </a:solidFill>
              </a:rPr>
              <a:t>Alliteration</a:t>
            </a:r>
          </a:p>
        </p:txBody>
      </p:sp>
    </p:spTree>
    <p:extLst>
      <p:ext uri="{BB962C8B-B14F-4D97-AF65-F5344CB8AC3E}">
        <p14:creationId xmlns:p14="http://schemas.microsoft.com/office/powerpoint/2010/main" val="35926541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0FBDA2-74E6-43CA-B812-37DEAE948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Phase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77C454-71D4-40D2-ACEF-AAB0D39E5C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475" y="1225550"/>
            <a:ext cx="10515600" cy="2336800"/>
          </a:xfrm>
        </p:spPr>
        <p:txBody>
          <a:bodyPr/>
          <a:lstStyle/>
          <a:p>
            <a:r>
              <a:rPr lang="en-GB" sz="2000" dirty="0"/>
              <a:t>Taught in Reception.</a:t>
            </a:r>
          </a:p>
          <a:p>
            <a:r>
              <a:rPr lang="en-GB" sz="2000" dirty="0"/>
              <a:t>Pronunciation is vital! E.g. ‘m’ as pure sound not ‘</a:t>
            </a:r>
            <a:r>
              <a:rPr lang="en-GB" sz="2000" dirty="0" err="1"/>
              <a:t>muh</a:t>
            </a:r>
            <a:r>
              <a:rPr lang="en-GB" sz="2000" dirty="0"/>
              <a:t>.’ More information on pronunciation can be found here:</a:t>
            </a:r>
          </a:p>
          <a:p>
            <a:pPr marL="0" indent="0">
              <a:buNone/>
            </a:pPr>
            <a:r>
              <a:rPr lang="en-GB" sz="2000" dirty="0">
                <a:hlinkClick r:id="rId2"/>
              </a:rPr>
              <a:t>https://youtu.be/shlSQrleibs</a:t>
            </a:r>
            <a:r>
              <a:rPr lang="en-GB" sz="2000" dirty="0"/>
              <a:t> </a:t>
            </a:r>
          </a:p>
          <a:p>
            <a:r>
              <a:rPr lang="en-GB" sz="2000" dirty="0"/>
              <a:t>Tricky words (also known as common exception words).</a:t>
            </a:r>
          </a:p>
          <a:p>
            <a:r>
              <a:rPr lang="en-GB" sz="2000" dirty="0"/>
              <a:t>Encourage correct letter formation using the visuals and mnemonics relating to each sound.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888C79-1293-439D-AB61-EC0EC64178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162" y="3648965"/>
            <a:ext cx="8861587" cy="2843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2003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DCAE5-E4A3-412A-A78A-DDB2BB896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Phase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F43EB0-1706-4CDC-B10A-BB78696705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39850"/>
            <a:ext cx="10515600" cy="2089150"/>
          </a:xfrm>
        </p:spPr>
        <p:txBody>
          <a:bodyPr>
            <a:normAutofit/>
          </a:bodyPr>
          <a:lstStyle/>
          <a:p>
            <a:r>
              <a:rPr lang="en-GB" sz="2000" dirty="0"/>
              <a:t>Taught in Reception.</a:t>
            </a:r>
          </a:p>
          <a:p>
            <a:r>
              <a:rPr lang="en-GB" sz="2000" dirty="0"/>
              <a:t>Again, pronunciation is vital! More information here:</a:t>
            </a:r>
          </a:p>
          <a:p>
            <a:pPr marL="0" indent="0">
              <a:buNone/>
            </a:pPr>
            <a:r>
              <a:rPr lang="en-GB" sz="2000" dirty="0">
                <a:hlinkClick r:id="rId2"/>
              </a:rPr>
              <a:t>https://youtu.be/tKUEQFXXfYY</a:t>
            </a:r>
            <a:r>
              <a:rPr lang="en-GB" sz="2000" dirty="0"/>
              <a:t> </a:t>
            </a:r>
          </a:p>
          <a:p>
            <a:pPr marL="0" indent="0">
              <a:buNone/>
            </a:pPr>
            <a:r>
              <a:rPr lang="en-GB" sz="2000" dirty="0">
                <a:hlinkClick r:id="rId3"/>
              </a:rPr>
              <a:t>https://youtu.be/wxRMoHynvy0</a:t>
            </a:r>
            <a:r>
              <a:rPr lang="en-GB" sz="2000" dirty="0"/>
              <a:t> </a:t>
            </a:r>
          </a:p>
          <a:p>
            <a:r>
              <a:rPr lang="en-GB" sz="2000" dirty="0"/>
              <a:t>Introduce digraphs and trigraphs.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F661BD-D5D3-4315-94FE-3600434953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0109" y="3461113"/>
            <a:ext cx="9509841" cy="3179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115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6792DF-466F-43C0-ADD1-EAF6EEB4B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Phase 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DED02-FCD0-4CCF-8F55-D2D6ACAD81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73200"/>
            <a:ext cx="10515600" cy="4351338"/>
          </a:xfrm>
        </p:spPr>
        <p:txBody>
          <a:bodyPr/>
          <a:lstStyle/>
          <a:p>
            <a:r>
              <a:rPr lang="en-GB" dirty="0"/>
              <a:t>Taught in Reception and revisited in Year One.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E2EF31-110C-4F71-AF5C-97D09F505F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206562"/>
            <a:ext cx="10368280" cy="4064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258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D3345-751D-46ED-AED1-1DF5527BE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Phase 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A6CA40-7DBB-41D4-98F2-9AE9948E8B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154680" cy="4351338"/>
          </a:xfrm>
        </p:spPr>
        <p:txBody>
          <a:bodyPr/>
          <a:lstStyle/>
          <a:p>
            <a:r>
              <a:rPr lang="en-GB" sz="2000" dirty="0"/>
              <a:t>New digraphs and trigraphs</a:t>
            </a:r>
          </a:p>
          <a:p>
            <a:r>
              <a:rPr lang="en-GB" sz="2000" dirty="0"/>
              <a:t>Alternative spellings e.g. ‘</a:t>
            </a:r>
            <a:r>
              <a:rPr lang="en-GB" sz="2000" dirty="0">
                <a:highlight>
                  <a:srgbClr val="FFFF00"/>
                </a:highlight>
              </a:rPr>
              <a:t>ai</a:t>
            </a:r>
            <a:r>
              <a:rPr lang="en-GB" sz="2000" dirty="0"/>
              <a:t>’ sound can be written as…</a:t>
            </a:r>
          </a:p>
          <a:p>
            <a:pPr marL="0" indent="0">
              <a:buNone/>
            </a:pPr>
            <a:r>
              <a:rPr lang="en-GB" sz="2000" dirty="0"/>
              <a:t>‘</a:t>
            </a:r>
            <a:r>
              <a:rPr lang="en-GB" sz="2000" dirty="0">
                <a:highlight>
                  <a:srgbClr val="FFFF00"/>
                </a:highlight>
              </a:rPr>
              <a:t>ai</a:t>
            </a:r>
            <a:r>
              <a:rPr lang="en-GB" sz="2000" dirty="0"/>
              <a:t>’ in ‘rain’, ‘</a:t>
            </a:r>
            <a:r>
              <a:rPr lang="en-GB" sz="2000" dirty="0">
                <a:highlight>
                  <a:srgbClr val="FFFF00"/>
                </a:highlight>
              </a:rPr>
              <a:t>a</a:t>
            </a:r>
            <a:r>
              <a:rPr lang="en-GB" sz="2000" dirty="0"/>
              <a:t>’ in ‘acorn’ ‘</a:t>
            </a:r>
            <a:r>
              <a:rPr lang="en-GB" sz="2000" dirty="0">
                <a:highlight>
                  <a:srgbClr val="FFFF00"/>
                </a:highlight>
              </a:rPr>
              <a:t>ay</a:t>
            </a:r>
            <a:r>
              <a:rPr lang="en-GB" sz="2000" dirty="0"/>
              <a:t>’ in ‘play’ ‘</a:t>
            </a:r>
            <a:r>
              <a:rPr lang="en-GB" sz="2000" dirty="0" err="1">
                <a:highlight>
                  <a:srgbClr val="FFFF00"/>
                </a:highlight>
              </a:rPr>
              <a:t>eigh</a:t>
            </a:r>
            <a:r>
              <a:rPr lang="en-GB" sz="2000" dirty="0"/>
              <a:t>’ in ‘eight’ ‘</a:t>
            </a:r>
            <a:r>
              <a:rPr lang="en-GB" sz="2000" dirty="0">
                <a:highlight>
                  <a:srgbClr val="FFFF00"/>
                </a:highlight>
              </a:rPr>
              <a:t>a-e</a:t>
            </a:r>
            <a:r>
              <a:rPr lang="en-GB" sz="2000" dirty="0"/>
              <a:t>’ in ‘cave’ etc</a:t>
            </a:r>
          </a:p>
          <a:p>
            <a:r>
              <a:rPr lang="en-GB" sz="2000" dirty="0"/>
              <a:t>Alternative pronunciations e.g. ‘ow’ in ‘cow’ but ‘ow’ in ‘blow.’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3E77B3-B52E-45B2-A5F4-5087BE2643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3579" y="735965"/>
            <a:ext cx="7776981" cy="581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590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B67F9-7FDA-4220-9B7A-331130C3D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680" y="0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Phase 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6933DC-3DF6-4BE3-86A6-292405C416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97" y="1492189"/>
            <a:ext cx="6107563" cy="28090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E3FD8C-CAFB-4920-A318-4EBDCFD018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0986" y="1051077"/>
            <a:ext cx="5687814" cy="5016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3654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E3F51-58BF-44D5-B307-35C603E58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Phonics Screening Check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941026-042F-49B3-8D8A-536D788E02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2400" dirty="0"/>
              <a:t>In the Summer term of Year One, children will take part in the statutory ‘Phonics Screening Check.’ This is a short assessment whereby children sit 1:1 with their teacher to read a selection of 40 real or nonsense (pseudo) words. </a:t>
            </a:r>
          </a:p>
          <a:p>
            <a:r>
              <a:rPr lang="en-GB" sz="2400" dirty="0"/>
              <a:t>The assessment will include words that</a:t>
            </a:r>
          </a:p>
          <a:p>
            <a:pPr marL="0" indent="0">
              <a:buNone/>
            </a:pPr>
            <a:r>
              <a:rPr lang="en-GB" sz="2400" dirty="0"/>
              <a:t>have a range of the sounds, across phases,</a:t>
            </a:r>
          </a:p>
          <a:p>
            <a:pPr marL="0" indent="0">
              <a:buNone/>
            </a:pPr>
            <a:r>
              <a:rPr lang="en-GB" sz="2400" dirty="0"/>
              <a:t>That children have learnt in Reception and</a:t>
            </a:r>
          </a:p>
          <a:p>
            <a:pPr marL="0" indent="0">
              <a:buNone/>
            </a:pPr>
            <a:r>
              <a:rPr lang="en-GB" sz="2400" dirty="0"/>
              <a:t>Year One. </a:t>
            </a:r>
          </a:p>
          <a:p>
            <a:r>
              <a:rPr lang="en-GB" sz="2400" dirty="0"/>
              <a:t>The Phonics screening check aims to </a:t>
            </a:r>
          </a:p>
          <a:p>
            <a:pPr marL="0" indent="0">
              <a:buNone/>
            </a:pPr>
            <a:r>
              <a:rPr lang="en-GB" sz="2400" dirty="0"/>
              <a:t>identify whether children have learnt sufficient</a:t>
            </a:r>
          </a:p>
          <a:p>
            <a:pPr marL="0" indent="0">
              <a:buNone/>
            </a:pPr>
            <a:r>
              <a:rPr lang="en-GB" sz="2400" dirty="0"/>
              <a:t>phonic decoding and blending skills. </a:t>
            </a:r>
          </a:p>
          <a:p>
            <a:r>
              <a:rPr lang="en-GB" sz="2400" dirty="0"/>
              <a:t>Your child’s performance in the phonics screening</a:t>
            </a:r>
          </a:p>
          <a:p>
            <a:pPr marL="0" indent="0">
              <a:buNone/>
            </a:pPr>
            <a:r>
              <a:rPr lang="en-GB" sz="2400" dirty="0"/>
              <a:t>check will be reported to you. If your child does not</a:t>
            </a:r>
          </a:p>
          <a:p>
            <a:pPr marL="0" indent="0">
              <a:buNone/>
            </a:pPr>
            <a:r>
              <a:rPr lang="en-GB" sz="2400" dirty="0"/>
              <a:t>pass the screening check, additional support will be provided</a:t>
            </a:r>
          </a:p>
          <a:p>
            <a:pPr marL="0" indent="0">
              <a:buNone/>
            </a:pPr>
            <a:r>
              <a:rPr lang="en-GB" sz="2400" dirty="0"/>
              <a:t>to support them to develop their phonics and reading skills.</a:t>
            </a:r>
          </a:p>
        </p:txBody>
      </p:sp>
      <p:pic>
        <p:nvPicPr>
          <p:cNvPr id="1026" name="Picture 2" descr="The Year 1 Phonics Screening Check">
            <a:extLst>
              <a:ext uri="{FF2B5EF4-FFF2-40B4-BE49-F238E27FC236}">
                <a16:creationId xmlns:a16="http://schemas.microsoft.com/office/drawing/2014/main" id="{3BF99001-F3A3-4DFF-B71F-9AC456494C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258" y="2666365"/>
            <a:ext cx="4782502" cy="3428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541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8F1FA-1767-4E8A-987D-B02B6172A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Chocolate Buttons and Chocolate Fingers!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3D3016-E318-4F43-848B-DA204A4244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While children learn to read words, we identify individual sounds using ‘sound buttons’ and ‘sound bars.’ At Mosley, we call these ‘chocolate buttons’ and ‘chocolate fingers’! </a:t>
            </a:r>
          </a:p>
          <a:p>
            <a:r>
              <a:rPr lang="en-GB" dirty="0"/>
              <a:t>E.g.</a:t>
            </a:r>
          </a:p>
          <a:p>
            <a:pPr marL="0" indent="0">
              <a:buNone/>
            </a:pPr>
            <a:r>
              <a:rPr lang="en-GB" sz="8000" dirty="0">
                <a:solidFill>
                  <a:srgbClr val="0070C0"/>
                </a:solidFill>
              </a:rPr>
              <a:t>     jet                    airport</a:t>
            </a:r>
          </a:p>
          <a:p>
            <a:pPr marL="0" indent="0">
              <a:buNone/>
            </a:pPr>
            <a:r>
              <a:rPr lang="en-GB" sz="8000" dirty="0">
                <a:solidFill>
                  <a:srgbClr val="0070C0"/>
                </a:solidFill>
              </a:rPr>
              <a:t>                 ship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0FC9E9D5-AE02-4E1D-89C5-42B75616BE89}"/>
              </a:ext>
            </a:extLst>
          </p:cNvPr>
          <p:cNvSpPr/>
          <p:nvPr/>
        </p:nvSpPr>
        <p:spPr>
          <a:xfrm>
            <a:off x="2095500" y="4748212"/>
            <a:ext cx="161925" cy="1809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2E96851-86B4-4AF2-A957-5A349CDD7A04}"/>
              </a:ext>
            </a:extLst>
          </p:cNvPr>
          <p:cNvSpPr/>
          <p:nvPr/>
        </p:nvSpPr>
        <p:spPr>
          <a:xfrm>
            <a:off x="2490787" y="4686298"/>
            <a:ext cx="161925" cy="1809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9251C58-FE18-415D-A53C-A4CD168903DE}"/>
              </a:ext>
            </a:extLst>
          </p:cNvPr>
          <p:cNvSpPr/>
          <p:nvPr/>
        </p:nvSpPr>
        <p:spPr>
          <a:xfrm>
            <a:off x="2952750" y="4686299"/>
            <a:ext cx="161925" cy="1809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E953731-B7B2-4B28-9FC9-84095042A32A}"/>
              </a:ext>
            </a:extLst>
          </p:cNvPr>
          <p:cNvSpPr/>
          <p:nvPr/>
        </p:nvSpPr>
        <p:spPr>
          <a:xfrm>
            <a:off x="5829300" y="5834062"/>
            <a:ext cx="161925" cy="1809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A205E00-73F2-4662-8ADF-167640977323}"/>
              </a:ext>
            </a:extLst>
          </p:cNvPr>
          <p:cNvSpPr/>
          <p:nvPr/>
        </p:nvSpPr>
        <p:spPr>
          <a:xfrm>
            <a:off x="6038852" y="5972174"/>
            <a:ext cx="161925" cy="1809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3FD0F2B-EEE3-4C96-BB1C-87148DC41193}"/>
              </a:ext>
            </a:extLst>
          </p:cNvPr>
          <p:cNvSpPr/>
          <p:nvPr/>
        </p:nvSpPr>
        <p:spPr>
          <a:xfrm>
            <a:off x="10410825" y="4657724"/>
            <a:ext cx="161925" cy="1809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27CBA3C-5DB5-4F7D-BDCC-2B3E3D40F132}"/>
              </a:ext>
            </a:extLst>
          </p:cNvPr>
          <p:cNvSpPr/>
          <p:nvPr/>
        </p:nvSpPr>
        <p:spPr>
          <a:xfrm>
            <a:off x="8915402" y="4764086"/>
            <a:ext cx="161925" cy="1809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567CA2F-3D28-4198-A306-FECC53129FF0}"/>
              </a:ext>
            </a:extLst>
          </p:cNvPr>
          <p:cNvCxnSpPr/>
          <p:nvPr/>
        </p:nvCxnSpPr>
        <p:spPr>
          <a:xfrm>
            <a:off x="4903470" y="5866764"/>
            <a:ext cx="695325" cy="0"/>
          </a:xfrm>
          <a:prstGeom prst="line">
            <a:avLst/>
          </a:prstGeom>
          <a:ln w="698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CAE3BA1-D5CB-47B8-91AC-A0FBED313C25}"/>
              </a:ext>
            </a:extLst>
          </p:cNvPr>
          <p:cNvCxnSpPr>
            <a:cxnSpLocks/>
          </p:cNvCxnSpPr>
          <p:nvPr/>
        </p:nvCxnSpPr>
        <p:spPr>
          <a:xfrm>
            <a:off x="7870190" y="4686298"/>
            <a:ext cx="847090" cy="0"/>
          </a:xfrm>
          <a:prstGeom prst="line">
            <a:avLst/>
          </a:prstGeom>
          <a:ln w="698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F55D8C8-7CAA-47F4-94F0-2539E38BF0DB}"/>
              </a:ext>
            </a:extLst>
          </p:cNvPr>
          <p:cNvCxnSpPr>
            <a:cxnSpLocks/>
          </p:cNvCxnSpPr>
          <p:nvPr/>
        </p:nvCxnSpPr>
        <p:spPr>
          <a:xfrm>
            <a:off x="9363710" y="4695504"/>
            <a:ext cx="847090" cy="0"/>
          </a:xfrm>
          <a:prstGeom prst="line">
            <a:avLst/>
          </a:prstGeom>
          <a:ln w="698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32944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391E3-85AD-4EF3-9E9D-A1834C673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Capital Letters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94B70A-2BBD-4634-A4FE-D930784B47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5014" y="53685"/>
            <a:ext cx="6338026" cy="6750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2158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98B78-C0B1-4AEE-BE8C-9B555D523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Help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8164F-56D6-4E70-B365-F15C42DE4E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Talk! Regularly introduce new words e.g. rather than saying ‘Wow you have built a big tower!’ consider swapping to ‘huge’ ‘enormous’ ‘large’ to develop their word bank</a:t>
            </a:r>
          </a:p>
          <a:p>
            <a:r>
              <a:rPr lang="en-GB" dirty="0"/>
              <a:t>Make it fun – robot talk, treasure hunt, sound hunt, hit the </a:t>
            </a:r>
            <a:r>
              <a:rPr lang="en-GB" dirty="0" err="1"/>
              <a:t>targetfor</a:t>
            </a:r>
            <a:r>
              <a:rPr lang="en-GB" dirty="0"/>
              <a:t> new sounds (e.g. with a football, water gun)</a:t>
            </a:r>
          </a:p>
          <a:p>
            <a:r>
              <a:rPr lang="en-GB" dirty="0"/>
              <a:t>Read daily</a:t>
            </a:r>
          </a:p>
          <a:p>
            <a:r>
              <a:rPr lang="en-GB" dirty="0"/>
              <a:t>If your child is struggling to decode a word, use your finger to signal ‘chocolate buttons’ or ‘chocolate fingers’ </a:t>
            </a:r>
          </a:p>
          <a:p>
            <a:r>
              <a:rPr lang="en-GB" dirty="0"/>
              <a:t>Discuss the meaning of new words, have fun with new vocabulary</a:t>
            </a:r>
          </a:p>
          <a:p>
            <a:r>
              <a:rPr lang="en-GB" dirty="0"/>
              <a:t>Sing nursery rhymes and songs together</a:t>
            </a:r>
          </a:p>
        </p:txBody>
      </p:sp>
    </p:spTree>
    <p:extLst>
      <p:ext uri="{BB962C8B-B14F-4D97-AF65-F5344CB8AC3E}">
        <p14:creationId xmlns:p14="http://schemas.microsoft.com/office/powerpoint/2010/main" val="16525985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2E5F7-ACCE-4A39-BDE2-C41270351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Useful Websites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158C4E-4168-491E-8614-D2CDBBFA4C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/>
              <a:t>Tips, advice and videos directly from ‘Little </a:t>
            </a:r>
            <a:r>
              <a:rPr lang="en-GB" dirty="0" err="1"/>
              <a:t>Wandle</a:t>
            </a:r>
            <a:r>
              <a:rPr lang="en-GB" dirty="0"/>
              <a:t>’: </a:t>
            </a:r>
            <a:endParaRPr lang="en-GB" dirty="0">
              <a:hlinkClick r:id="rId2"/>
            </a:endParaRP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https://www.littlewandlelettersandsounds.org.uk/resources/for-parents/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/>
              <a:t>PhonicsPlay</a:t>
            </a:r>
            <a:r>
              <a:rPr lang="en-GB" dirty="0"/>
              <a:t> – explore interactive games to apply your phonic knowledge: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https://www.phonicsplay.co.uk/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Phonics Bloom – explore interactive games to apply your phonic knowledge:</a:t>
            </a:r>
          </a:p>
          <a:p>
            <a:pPr marL="0" indent="0">
              <a:buNone/>
            </a:pPr>
            <a:r>
              <a:rPr lang="en-GB" dirty="0">
                <a:hlinkClick r:id="rId4"/>
              </a:rPr>
              <a:t>https://www.phonicsbloom.com/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8539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809</Words>
  <Application>Microsoft Office PowerPoint</Application>
  <PresentationFormat>Widescreen</PresentationFormat>
  <Paragraphs>120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A Guide to Phonics: Supporting Children to Learn to Read</vt:lpstr>
      <vt:lpstr>What is Phonics?</vt:lpstr>
      <vt:lpstr>Terminology</vt:lpstr>
      <vt:lpstr>Little Wandle: Letters and Sounds Revised</vt:lpstr>
      <vt:lpstr>Phases</vt:lpstr>
      <vt:lpstr>Phase 1</vt:lpstr>
      <vt:lpstr>Phase 2</vt:lpstr>
      <vt:lpstr>Phase 3</vt:lpstr>
      <vt:lpstr>Phase 4</vt:lpstr>
      <vt:lpstr>Phase 5</vt:lpstr>
      <vt:lpstr>Phase 5</vt:lpstr>
      <vt:lpstr>Phonics Screening Check</vt:lpstr>
      <vt:lpstr>Chocolate Buttons and Chocolate Fingers!</vt:lpstr>
      <vt:lpstr>Capital Letters</vt:lpstr>
      <vt:lpstr>Help at Home</vt:lpstr>
      <vt:lpstr>Useful Websites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Guide to Phonics: Supporting Children to Learn to Read</dc:title>
  <dc:creator>Ross Amour</dc:creator>
  <cp:lastModifiedBy>Davidson, Miss E (Mosley Primary School)</cp:lastModifiedBy>
  <cp:revision>3</cp:revision>
  <dcterms:created xsi:type="dcterms:W3CDTF">2021-10-08T09:52:25Z</dcterms:created>
  <dcterms:modified xsi:type="dcterms:W3CDTF">2022-01-13T14:58:44Z</dcterms:modified>
</cp:coreProperties>
</file>